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1"/>
  </p:sldMasterIdLst>
  <p:sldIdLst>
    <p:sldId id="256" r:id="rId2"/>
    <p:sldId id="257" r:id="rId3"/>
    <p:sldId id="258" r:id="rId4"/>
    <p:sldId id="262" r:id="rId5"/>
    <p:sldId id="265" r:id="rId6"/>
    <p:sldId id="266" r:id="rId7"/>
    <p:sldId id="260" r:id="rId8"/>
    <p:sldId id="275" r:id="rId9"/>
    <p:sldId id="276" r:id="rId10"/>
    <p:sldId id="277" r:id="rId11"/>
    <p:sldId id="278" r:id="rId12"/>
    <p:sldId id="279" r:id="rId13"/>
    <p:sldId id="268" r:id="rId14"/>
    <p:sldId id="274" r:id="rId15"/>
    <p:sldId id="269" r:id="rId16"/>
    <p:sldId id="272" r:id="rId17"/>
    <p:sldId id="280" r:id="rId18"/>
    <p:sldId id="281" r:id="rId19"/>
    <p:sldId id="282" r:id="rId20"/>
    <p:sldId id="263" r:id="rId21"/>
    <p:sldId id="264" r:id="rId22"/>
    <p:sldId id="26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rsh" initials="A" lastIdx="1" clrIdx="0">
    <p:extLst>
      <p:ext uri="{19B8F6BF-5375-455C-9EA6-DF929625EA0E}">
        <p15:presenceInfo xmlns:p15="http://schemas.microsoft.com/office/powerpoint/2012/main" userId="Adarsh" providerId="None"/>
      </p:ext>
    </p:extLst>
  </p:cmAuthor>
  <p:cmAuthor id="2" name="hp" initials="h" lastIdx="1" clrIdx="1">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80371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06332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53868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27713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428264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4757845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97963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5243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67390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19283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32599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8/17/2020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21528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7394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8/17/2020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04844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10262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8/17/2020</a:t>
            </a:fld>
            <a:endParaRPr lang="en-US" dirty="0"/>
          </a:p>
        </p:txBody>
      </p:sp>
    </p:spTree>
    <p:extLst>
      <p:ext uri="{BB962C8B-B14F-4D97-AF65-F5344CB8AC3E}">
        <p14:creationId xmlns:p14="http://schemas.microsoft.com/office/powerpoint/2010/main" val="1761557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8/17/2020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21092469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C49C03-5E99-43CC-A604-3E7FCF3776E2}"/>
              </a:ext>
            </a:extLst>
          </p:cNvPr>
          <p:cNvPicPr>
            <a:picLocks noChangeAspect="1"/>
          </p:cNvPicPr>
          <p:nvPr/>
        </p:nvPicPr>
        <p:blipFill>
          <a:blip r:embed="rId2"/>
          <a:stretch>
            <a:fillRect/>
          </a:stretch>
        </p:blipFill>
        <p:spPr>
          <a:xfrm>
            <a:off x="218290" y="204195"/>
            <a:ext cx="1211016" cy="1243605"/>
          </a:xfrm>
          <a:prstGeom prst="rect">
            <a:avLst/>
          </a:prstGeom>
        </p:spPr>
      </p:pic>
      <p:sp>
        <p:nvSpPr>
          <p:cNvPr id="10" name="Title 9">
            <a:extLst>
              <a:ext uri="{FF2B5EF4-FFF2-40B4-BE49-F238E27FC236}">
                <a16:creationId xmlns:a16="http://schemas.microsoft.com/office/drawing/2014/main" id="{5A39A5D6-2FF6-44CA-A0BB-217FB8C1FA9C}"/>
              </a:ext>
            </a:extLst>
          </p:cNvPr>
          <p:cNvSpPr>
            <a:spLocks noGrp="1"/>
          </p:cNvSpPr>
          <p:nvPr>
            <p:ph type="title"/>
          </p:nvPr>
        </p:nvSpPr>
        <p:spPr>
          <a:xfrm>
            <a:off x="1704513" y="115784"/>
            <a:ext cx="10125475" cy="1420426"/>
          </a:xfrm>
        </p:spPr>
        <p:txBody>
          <a:bodyPr>
            <a:noAutofit/>
          </a:bodyPr>
          <a:lstStyle/>
          <a:p>
            <a:r>
              <a:rPr lang="en-IN" sz="40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MANGALORE INSTITUTE OF TECHNOLOGY AND  ENGINEERING</a:t>
            </a:r>
          </a:p>
        </p:txBody>
      </p:sp>
      <p:sp>
        <p:nvSpPr>
          <p:cNvPr id="11" name="Content Placeholder 10">
            <a:extLst>
              <a:ext uri="{FF2B5EF4-FFF2-40B4-BE49-F238E27FC236}">
                <a16:creationId xmlns:a16="http://schemas.microsoft.com/office/drawing/2014/main" id="{D34FE08E-FB48-4912-B9F7-3E5DA4E06D3C}"/>
              </a:ext>
            </a:extLst>
          </p:cNvPr>
          <p:cNvSpPr>
            <a:spLocks noGrp="1"/>
          </p:cNvSpPr>
          <p:nvPr>
            <p:ph idx="1"/>
          </p:nvPr>
        </p:nvSpPr>
        <p:spPr>
          <a:xfrm>
            <a:off x="218290" y="1447799"/>
            <a:ext cx="11340436" cy="5410201"/>
          </a:xfrm>
        </p:spPr>
        <p:txBody>
          <a:bodyPr>
            <a:noAutofit/>
          </a:bodyPr>
          <a:lstStyle/>
          <a:p>
            <a:pPr marL="0" indent="0">
              <a:buNone/>
            </a:pPr>
            <a:r>
              <a:rPr lang="en-IN" sz="3200" dirty="0">
                <a:latin typeface="Times New Roman" panose="02020603050405020304" pitchFamily="18" charset="0"/>
                <a:cs typeface="Times New Roman" panose="02020603050405020304" pitchFamily="18" charset="0"/>
              </a:rPr>
              <a:t>                                          </a:t>
            </a:r>
            <a:r>
              <a:rPr lang="en-IN" sz="3200" dirty="0">
                <a:solidFill>
                  <a:schemeClr val="tx1"/>
                </a:solidFill>
                <a:latin typeface="Times New Roman" panose="02020603050405020304" pitchFamily="18" charset="0"/>
                <a:cs typeface="Times New Roman" panose="02020603050405020304" pitchFamily="18" charset="0"/>
              </a:rPr>
              <a:t>A  project on                                   </a:t>
            </a:r>
            <a:r>
              <a:rPr lang="en-IN" sz="3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marL="0" indent="0">
              <a:buNone/>
            </a:pPr>
            <a:r>
              <a:rPr lang="en-IN" sz="1800" dirty="0">
                <a:latin typeface="Times New Roman" panose="02020603050405020304" pitchFamily="18" charset="0"/>
                <a:cs typeface="Times New Roman" panose="02020603050405020304" pitchFamily="18" charset="0"/>
              </a:rPr>
              <a:t>                                                   </a:t>
            </a:r>
            <a:r>
              <a:rPr lang="en-IN" sz="4400" dirty="0">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  </a:t>
            </a:r>
            <a:r>
              <a:rPr lang="en-IN" sz="440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COUNTER BRAKES </a:t>
            </a:r>
            <a:r>
              <a:rPr lang="en-IN" sz="4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IN" sz="440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sz="4400" dirty="0">
              <a:latin typeface="Times New Roman" panose="02020603050405020304" pitchFamily="18" charset="0"/>
              <a:cs typeface="Times New Roman" panose="02020603050405020304" pitchFamily="18" charset="0"/>
            </a:endParaRPr>
          </a:p>
          <a:p>
            <a:pPr marL="0" indent="0">
              <a:buNone/>
            </a:pPr>
            <a:r>
              <a:rPr lang="en-IN" sz="2800" dirty="0">
                <a:latin typeface="Times New Roman" panose="02020603050405020304" pitchFamily="18" charset="0"/>
                <a:cs typeface="Times New Roman" panose="02020603050405020304" pitchFamily="18" charset="0"/>
              </a:rPr>
              <a:t>                                           </a:t>
            </a:r>
            <a:r>
              <a:rPr lang="en-IN" sz="2800" dirty="0">
                <a:solidFill>
                  <a:schemeClr val="tx1"/>
                </a:solidFill>
                <a:latin typeface="Times New Roman" panose="02020603050405020304" pitchFamily="18" charset="0"/>
                <a:cs typeface="Times New Roman" panose="02020603050405020304" pitchFamily="18" charset="0"/>
              </a:rPr>
              <a:t>Under the guidance of </a:t>
            </a:r>
          </a:p>
          <a:p>
            <a:pPr marL="0" indent="0">
              <a:buNone/>
            </a:pPr>
            <a:r>
              <a:rPr lang="en-IN" sz="2800" dirty="0">
                <a:solidFill>
                  <a:schemeClr val="tx1"/>
                </a:solidFill>
                <a:latin typeface="Times New Roman" panose="02020603050405020304" pitchFamily="18" charset="0"/>
                <a:cs typeface="Times New Roman" panose="02020603050405020304" pitchFamily="18" charset="0"/>
              </a:rPr>
              <a:t>                                               MR.  SATHISHA</a:t>
            </a:r>
          </a:p>
          <a:p>
            <a:pPr marL="0" indent="0">
              <a:buNone/>
            </a:pPr>
            <a:r>
              <a:rPr lang="en-IN" sz="2800" dirty="0">
                <a:solidFill>
                  <a:schemeClr val="tx1"/>
                </a:solidFill>
                <a:latin typeface="Times New Roman" panose="02020603050405020304" pitchFamily="18" charset="0"/>
                <a:cs typeface="Times New Roman" panose="02020603050405020304" pitchFamily="18" charset="0"/>
              </a:rPr>
              <a:t>                            Associate Professor,Dept. of E&amp;C Engineering</a:t>
            </a:r>
          </a:p>
          <a:p>
            <a:pPr marL="0" indent="0">
              <a:buNone/>
            </a:pPr>
            <a:r>
              <a:rPr lang="en-IN" sz="2800" dirty="0">
                <a:solidFill>
                  <a:schemeClr val="tx1"/>
                </a:solidFill>
                <a:latin typeface="Times New Roman" panose="02020603050405020304" pitchFamily="18" charset="0"/>
                <a:cs typeface="Times New Roman" panose="02020603050405020304" pitchFamily="18" charset="0"/>
              </a:rPr>
              <a:t>                                                     MITE</a:t>
            </a:r>
          </a:p>
          <a:p>
            <a:pPr marL="0" indent="0" algn="just">
              <a:buNone/>
            </a:pPr>
            <a:r>
              <a:rPr lang="en-IN" sz="2800" dirty="0">
                <a:latin typeface="Times New Roman" panose="02020603050405020304" pitchFamily="18" charset="0"/>
                <a:cs typeface="Times New Roman" panose="02020603050405020304" pitchFamily="18" charset="0"/>
              </a:rPr>
              <a:t>                                               </a:t>
            </a:r>
            <a:r>
              <a:rPr lang="en-IN" sz="28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members</a:t>
            </a:r>
          </a:p>
          <a:p>
            <a:pPr marL="0" indent="0" algn="just">
              <a:buNone/>
            </a:pPr>
            <a:r>
              <a:rPr lang="en-IN" sz="2000" dirty="0">
                <a:solidFill>
                  <a:schemeClr val="tx1"/>
                </a:solidFill>
                <a:latin typeface="Times New Roman" panose="02020603050405020304" pitchFamily="18" charset="0"/>
                <a:cs typeface="Times New Roman" panose="02020603050405020304" pitchFamily="18" charset="0"/>
              </a:rPr>
              <a:t>                                 Adarsh S Achar</a:t>
            </a:r>
            <a:r>
              <a:rPr lang="en-IN" sz="2000" dirty="0">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4MT17EC400)            Shilpa J                      (4MT16EC081)</a:t>
            </a:r>
          </a:p>
          <a:p>
            <a:pPr marL="0" indent="0" algn="just">
              <a:buNone/>
            </a:pPr>
            <a:r>
              <a:rPr lang="en-IN" sz="2000" dirty="0">
                <a:solidFill>
                  <a:schemeClr val="tx1"/>
                </a:solidFill>
                <a:latin typeface="Times New Roman" panose="02020603050405020304" pitchFamily="18" charset="0"/>
                <a:cs typeface="Times New Roman" panose="02020603050405020304" pitchFamily="18" charset="0"/>
              </a:rPr>
              <a:t>                                 Dheeraj               (4MT17EC404)             Makaranda Prabhu    (4MT17EC406)</a:t>
            </a:r>
          </a:p>
          <a:p>
            <a:pPr marL="0" indent="0" algn="just">
              <a:buNone/>
            </a:pPr>
            <a:endParaRPr lang="en-IN" sz="28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sz="1800" dirty="0">
                <a:latin typeface="Times New Roman" panose="02020603050405020304" pitchFamily="18" charset="0"/>
                <a:cs typeface="Times New Roman" panose="02020603050405020304" pitchFamily="18" charset="0"/>
              </a:rPr>
              <a:t>                                   </a:t>
            </a:r>
          </a:p>
          <a:p>
            <a:pPr marL="0" indent="0" algn="ctr">
              <a:buNone/>
            </a:pPr>
            <a:r>
              <a:rPr lang="en-IN" sz="1800" dirty="0">
                <a:latin typeface="Times New Roman" panose="02020603050405020304" pitchFamily="18" charset="0"/>
                <a:cs typeface="Times New Roman" panose="02020603050405020304" pitchFamily="18" charset="0"/>
              </a:rPr>
              <a:t>                                         </a:t>
            </a:r>
          </a:p>
          <a:p>
            <a:pPr marL="0" indent="0">
              <a:buNone/>
            </a:pPr>
            <a:r>
              <a:rPr lang="en-IN" sz="1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77843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0D5826-01ED-4D29-89DE-4B8095CBB798}"/>
              </a:ext>
            </a:extLst>
          </p:cNvPr>
          <p:cNvSpPr>
            <a:spLocks noGrp="1"/>
          </p:cNvSpPr>
          <p:nvPr>
            <p:ph type="title"/>
          </p:nvPr>
        </p:nvSpPr>
        <p:spPr/>
        <p:txBody>
          <a:bodyPr>
            <a:normAutofit/>
          </a:bodyPr>
          <a:lstStyle/>
          <a:p>
            <a:pPr algn="ctr"/>
            <a:r>
              <a:rPr lang="en-IN" dirty="0">
                <a:solidFill>
                  <a:schemeClr val="tx1"/>
                </a:solidFill>
                <a:latin typeface="Times New Roman" panose="02020603050405020304" pitchFamily="18" charset="0"/>
                <a:cs typeface="Times New Roman" panose="02020603050405020304" pitchFamily="18" charset="0"/>
              </a:rPr>
              <a:t>LCD DISPLAY</a:t>
            </a:r>
          </a:p>
        </p:txBody>
      </p:sp>
      <p:pic>
        <p:nvPicPr>
          <p:cNvPr id="1026" name="Picture 2" descr="Arduino LCD Tutorial | How To Connect an LCD to Arduino">
            <a:extLst>
              <a:ext uri="{FF2B5EF4-FFF2-40B4-BE49-F238E27FC236}">
                <a16:creationId xmlns:a16="http://schemas.microsoft.com/office/drawing/2014/main" id="{8AB05FD0-2705-4566-85CB-BEE2BA0E8B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1139" y="1468130"/>
            <a:ext cx="6608674" cy="4373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996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8574-1E19-4B89-9C1B-E40C23FAE6E0}"/>
              </a:ext>
            </a:extLst>
          </p:cNvPr>
          <p:cNvSpPr>
            <a:spLocks noGrp="1"/>
          </p:cNvSpPr>
          <p:nvPr>
            <p:ph type="title"/>
          </p:nvPr>
        </p:nvSpPr>
        <p:spPr/>
        <p:txBody>
          <a:bodyPr/>
          <a:lstStyle/>
          <a:p>
            <a:pPr algn="ctr"/>
            <a:r>
              <a:rPr lang="en-IN" dirty="0">
                <a:solidFill>
                  <a:schemeClr val="tx1"/>
                </a:solidFill>
                <a:latin typeface="Times New Roman" panose="02020603050405020304" pitchFamily="18" charset="0"/>
                <a:cs typeface="Times New Roman" panose="02020603050405020304" pitchFamily="18" charset="0"/>
              </a:rPr>
              <a:t>L298 MOTOR DRIVER </a:t>
            </a:r>
          </a:p>
        </p:txBody>
      </p:sp>
      <p:pic>
        <p:nvPicPr>
          <p:cNvPr id="4" name="Content Placeholder 3" descr="L298 Motor Driver Simulation in Proteus - projectiot123 Technology ...">
            <a:extLst>
              <a:ext uri="{FF2B5EF4-FFF2-40B4-BE49-F238E27FC236}">
                <a16:creationId xmlns:a16="http://schemas.microsoft.com/office/drawing/2014/main" id="{D29393BE-1A8F-454D-A2D9-81C666BC55B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16749" b="8929"/>
          <a:stretch/>
        </p:blipFill>
        <p:spPr bwMode="auto">
          <a:xfrm>
            <a:off x="2495114" y="1510397"/>
            <a:ext cx="6267146" cy="36548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557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93B9-9947-4757-AF33-CDE182509B3D}"/>
              </a:ext>
            </a:extLst>
          </p:cNvPr>
          <p:cNvSpPr>
            <a:spLocks noGrp="1"/>
          </p:cNvSpPr>
          <p:nvPr>
            <p:ph type="title"/>
          </p:nvPr>
        </p:nvSpPr>
        <p:spPr/>
        <p:txBody>
          <a:bodyPr>
            <a:normAutofit/>
          </a:bodyPr>
          <a:lstStyle/>
          <a:p>
            <a:pPr algn="ctr"/>
            <a:r>
              <a:rPr lang="en-IN" dirty="0">
                <a:solidFill>
                  <a:schemeClr val="tx1"/>
                </a:solidFill>
                <a:latin typeface="Times New Roman" panose="02020603050405020304" pitchFamily="18" charset="0"/>
                <a:cs typeface="Times New Roman" panose="02020603050405020304" pitchFamily="18" charset="0"/>
              </a:rPr>
              <a:t>GEARED DC MOTOR</a:t>
            </a:r>
          </a:p>
        </p:txBody>
      </p:sp>
      <p:pic>
        <p:nvPicPr>
          <p:cNvPr id="3090" name="Picture 18" descr="Side Shaft Geared DC Motor 200 RPM – ROMPOT ONLINE STORE">
            <a:extLst>
              <a:ext uri="{FF2B5EF4-FFF2-40B4-BE49-F238E27FC236}">
                <a16:creationId xmlns:a16="http://schemas.microsoft.com/office/drawing/2014/main" id="{39902AE2-85CF-42FE-9B51-E14F1718D5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3301" y="2282494"/>
            <a:ext cx="5477522"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731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4827FE-C37D-4C7C-9021-02F028B9FC8E}"/>
              </a:ext>
            </a:extLst>
          </p:cNvPr>
          <p:cNvSpPr>
            <a:spLocks noGrp="1"/>
          </p:cNvSpPr>
          <p:nvPr>
            <p:ph type="title"/>
          </p:nvPr>
        </p:nvSpPr>
        <p:spPr>
          <a:xfrm>
            <a:off x="677335" y="88777"/>
            <a:ext cx="8582075" cy="665825"/>
          </a:xfrm>
        </p:spPr>
        <p:txBody>
          <a:bodyPr>
            <a:noAutofit/>
          </a:bodyPr>
          <a:lstStyle/>
          <a:p>
            <a:pPr algn="ctr"/>
            <a:br>
              <a:rPr lang="en-IN" sz="36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sz="3600" dirty="0">
                <a:solidFill>
                  <a:schemeClr val="tx1"/>
                </a:solidFill>
                <a:latin typeface="Times New Roman" panose="02020603050405020304" pitchFamily="18" charset="0"/>
                <a:cs typeface="Times New Roman" panose="02020603050405020304" pitchFamily="18" charset="0"/>
              </a:rPr>
              <a:t>FLOW CHART OF THE PROJECT</a:t>
            </a:r>
          </a:p>
        </p:txBody>
      </p:sp>
      <p:pic>
        <p:nvPicPr>
          <p:cNvPr id="3" name="Picture 2">
            <a:extLst>
              <a:ext uri="{FF2B5EF4-FFF2-40B4-BE49-F238E27FC236}">
                <a16:creationId xmlns:a16="http://schemas.microsoft.com/office/drawing/2014/main" id="{53A82675-C833-4985-8DC7-CF3A24D311CA}"/>
              </a:ext>
            </a:extLst>
          </p:cNvPr>
          <p:cNvPicPr>
            <a:picLocks noChangeAspect="1"/>
          </p:cNvPicPr>
          <p:nvPr/>
        </p:nvPicPr>
        <p:blipFill>
          <a:blip r:embed="rId2"/>
          <a:stretch>
            <a:fillRect/>
          </a:stretch>
        </p:blipFill>
        <p:spPr>
          <a:xfrm>
            <a:off x="2166151" y="941034"/>
            <a:ext cx="7395099" cy="5828190"/>
          </a:xfrm>
          <a:prstGeom prst="rect">
            <a:avLst/>
          </a:prstGeom>
        </p:spPr>
      </p:pic>
    </p:spTree>
    <p:extLst>
      <p:ext uri="{BB962C8B-B14F-4D97-AF65-F5344CB8AC3E}">
        <p14:creationId xmlns:p14="http://schemas.microsoft.com/office/powerpoint/2010/main" val="2625401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20200815140708">
            <a:hlinkClick r:id="" action="ppaction://media"/>
            <a:extLst>
              <a:ext uri="{FF2B5EF4-FFF2-40B4-BE49-F238E27FC236}">
                <a16:creationId xmlns:a16="http://schemas.microsoft.com/office/drawing/2014/main" id="{7B253E50-6551-4429-80C5-71CA98FF17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9204" y="1162975"/>
            <a:ext cx="8194089" cy="5450890"/>
          </a:xfrm>
          <a:prstGeom prst="rect">
            <a:avLst/>
          </a:prstGeom>
        </p:spPr>
      </p:pic>
      <p:sp>
        <p:nvSpPr>
          <p:cNvPr id="2" name="Title 1">
            <a:extLst>
              <a:ext uri="{FF2B5EF4-FFF2-40B4-BE49-F238E27FC236}">
                <a16:creationId xmlns:a16="http://schemas.microsoft.com/office/drawing/2014/main" id="{5B814957-4C17-4F11-A8B4-797AF7C957D2}"/>
              </a:ext>
            </a:extLst>
          </p:cNvPr>
          <p:cNvSpPr>
            <a:spLocks noGrp="1"/>
          </p:cNvSpPr>
          <p:nvPr>
            <p:ph type="title"/>
          </p:nvPr>
        </p:nvSpPr>
        <p:spPr>
          <a:xfrm>
            <a:off x="641823" y="0"/>
            <a:ext cx="8596668" cy="1320800"/>
          </a:xfrm>
        </p:spPr>
        <p:txBody>
          <a:bodyPr/>
          <a:lstStyle/>
          <a:p>
            <a:r>
              <a:rPr lang="en-US" dirty="0">
                <a:solidFill>
                  <a:schemeClr val="tx1"/>
                </a:solidFill>
                <a:latin typeface="Times New Roman" panose="02020603050405020304" pitchFamily="18" charset="0"/>
                <a:cs typeface="Times New Roman" panose="02020603050405020304" pitchFamily="18" charset="0"/>
              </a:rPr>
              <a:t>DIRECTION OF ACCELEROMETER USED UNDER BRAKE PEDAL</a:t>
            </a:r>
          </a:p>
        </p:txBody>
      </p:sp>
    </p:spTree>
    <p:extLst>
      <p:ext uri="{BB962C8B-B14F-4D97-AF65-F5344CB8AC3E}">
        <p14:creationId xmlns:p14="http://schemas.microsoft.com/office/powerpoint/2010/main" val="257975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803A0C-6283-4E0B-87D5-23E2F9DB53D4}"/>
              </a:ext>
            </a:extLst>
          </p:cNvPr>
          <p:cNvPicPr>
            <a:picLocks noChangeAspect="1"/>
          </p:cNvPicPr>
          <p:nvPr/>
        </p:nvPicPr>
        <p:blipFill>
          <a:blip r:embed="rId2"/>
          <a:stretch>
            <a:fillRect/>
          </a:stretch>
        </p:blipFill>
        <p:spPr>
          <a:xfrm>
            <a:off x="1038688" y="976544"/>
            <a:ext cx="9472474" cy="5424256"/>
          </a:xfrm>
          <a:prstGeom prst="rect">
            <a:avLst/>
          </a:prstGeom>
        </p:spPr>
      </p:pic>
      <p:sp>
        <p:nvSpPr>
          <p:cNvPr id="2" name="Title 1">
            <a:extLst>
              <a:ext uri="{FF2B5EF4-FFF2-40B4-BE49-F238E27FC236}">
                <a16:creationId xmlns:a16="http://schemas.microsoft.com/office/drawing/2014/main" id="{CE49694C-523C-458D-BE2C-42B3AC297DFA}"/>
              </a:ext>
            </a:extLst>
          </p:cNvPr>
          <p:cNvSpPr>
            <a:spLocks noGrp="1"/>
          </p:cNvSpPr>
          <p:nvPr>
            <p:ph type="title"/>
          </p:nvPr>
        </p:nvSpPr>
        <p:spPr>
          <a:xfrm>
            <a:off x="677334" y="227860"/>
            <a:ext cx="8596668" cy="1320800"/>
          </a:xfrm>
        </p:spPr>
        <p:txBody>
          <a:bodyPr/>
          <a:lstStyle/>
          <a:p>
            <a:pPr algn="ctr"/>
            <a:r>
              <a:rPr lang="en-US" dirty="0">
                <a:solidFill>
                  <a:schemeClr val="tx1"/>
                </a:solidFill>
                <a:latin typeface="Times New Roman" panose="02020603050405020304" pitchFamily="18" charset="0"/>
                <a:cs typeface="Times New Roman" panose="02020603050405020304" pitchFamily="18" charset="0"/>
              </a:rPr>
              <a:t>CIRCUIT OF THE PROJECT</a:t>
            </a:r>
          </a:p>
        </p:txBody>
      </p:sp>
    </p:spTree>
    <p:extLst>
      <p:ext uri="{BB962C8B-B14F-4D97-AF65-F5344CB8AC3E}">
        <p14:creationId xmlns:p14="http://schemas.microsoft.com/office/powerpoint/2010/main" val="3733927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72287A-E150-4646-A170-69CE141F845A}"/>
              </a:ext>
            </a:extLst>
          </p:cNvPr>
          <p:cNvSpPr>
            <a:spLocks noGrp="1"/>
          </p:cNvSpPr>
          <p:nvPr>
            <p:ph type="ctrTitle"/>
          </p:nvPr>
        </p:nvSpPr>
        <p:spPr>
          <a:xfrm>
            <a:off x="1507067" y="289560"/>
            <a:ext cx="7766936" cy="1028700"/>
          </a:xfrm>
        </p:spPr>
        <p:txBody>
          <a:bodyPr/>
          <a:lstStyle/>
          <a:p>
            <a:pPr algn="ctr"/>
            <a:r>
              <a:rPr lang="en-US" sz="40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a:t>
            </a:r>
          </a:p>
        </p:txBody>
      </p:sp>
      <p:sp>
        <p:nvSpPr>
          <p:cNvPr id="4" name="Subtitle 3">
            <a:extLst>
              <a:ext uri="{FF2B5EF4-FFF2-40B4-BE49-F238E27FC236}">
                <a16:creationId xmlns:a16="http://schemas.microsoft.com/office/drawing/2014/main" id="{D3522AA2-2070-4BA7-A6EB-23A0C2A15F0B}"/>
              </a:ext>
            </a:extLst>
          </p:cNvPr>
          <p:cNvSpPr>
            <a:spLocks noGrp="1"/>
          </p:cNvSpPr>
          <p:nvPr>
            <p:ph type="subTitle" idx="1"/>
          </p:nvPr>
        </p:nvSpPr>
        <p:spPr>
          <a:xfrm>
            <a:off x="1507067" y="1432561"/>
            <a:ext cx="7766936" cy="5425439"/>
          </a:xfrm>
        </p:spPr>
        <p:txBody>
          <a:bodyPr/>
          <a:lstStyle/>
          <a:p>
            <a:pPr algn="just"/>
            <a:r>
              <a:rPr lang="en-US" sz="2400" dirty="0">
                <a:solidFill>
                  <a:schemeClr val="tx1"/>
                </a:solidFill>
                <a:latin typeface="Times New Roman" panose="02020603050405020304" pitchFamily="18" charset="0"/>
                <a:cs typeface="Times New Roman" panose="02020603050405020304" pitchFamily="18" charset="0"/>
              </a:rPr>
              <a:t>We will be obtaining the status of brakes in real time and brake failures are detected as soon as brake failure occurs. The result which is obtained is shown below:</a:t>
            </a:r>
          </a:p>
          <a:p>
            <a:pPr algn="l"/>
            <a:endParaRPr lang="en-US" dirty="0"/>
          </a:p>
          <a:p>
            <a:pPr algn="l"/>
            <a:endParaRPr lang="en-US" dirty="0"/>
          </a:p>
        </p:txBody>
      </p:sp>
      <p:pic>
        <p:nvPicPr>
          <p:cNvPr id="6" name="Picture 5">
            <a:extLst>
              <a:ext uri="{FF2B5EF4-FFF2-40B4-BE49-F238E27FC236}">
                <a16:creationId xmlns:a16="http://schemas.microsoft.com/office/drawing/2014/main" id="{FD5860A7-2806-45DF-BE2E-2DAC176288E3}"/>
              </a:ext>
            </a:extLst>
          </p:cNvPr>
          <p:cNvPicPr>
            <a:picLocks noChangeAspect="1"/>
          </p:cNvPicPr>
          <p:nvPr/>
        </p:nvPicPr>
        <p:blipFill rotWithShape="1">
          <a:blip r:embed="rId2"/>
          <a:srcRect l="2444" t="8864" r="26651" b="17770"/>
          <a:stretch/>
        </p:blipFill>
        <p:spPr>
          <a:xfrm>
            <a:off x="2767042" y="2941320"/>
            <a:ext cx="5246985" cy="3627120"/>
          </a:xfrm>
          <a:prstGeom prst="rect">
            <a:avLst/>
          </a:prstGeom>
        </p:spPr>
      </p:pic>
    </p:spTree>
    <p:extLst>
      <p:ext uri="{BB962C8B-B14F-4D97-AF65-F5344CB8AC3E}">
        <p14:creationId xmlns:p14="http://schemas.microsoft.com/office/powerpoint/2010/main" val="3980904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958A222-318C-44C6-9FF6-F1B747DC5611}"/>
              </a:ext>
            </a:extLst>
          </p:cNvPr>
          <p:cNvSpPr>
            <a:spLocks noGrp="1"/>
          </p:cNvSpPr>
          <p:nvPr>
            <p:ph idx="1"/>
          </p:nvPr>
        </p:nvSpPr>
        <p:spPr>
          <a:xfrm>
            <a:off x="677862" y="355107"/>
            <a:ext cx="10241671" cy="6684885"/>
          </a:xfrm>
        </p:spPr>
        <p:txBody>
          <a:bodyPr/>
          <a:lstStyle/>
          <a:p>
            <a:pPr algn="just">
              <a:buClr>
                <a:schemeClr val="tx1"/>
              </a:buClr>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The brake failure detection is done as soon as the brake failure occurs and is indicated in LCD display.</a:t>
            </a:r>
          </a:p>
          <a:p>
            <a:pPr algn="just">
              <a:buClrTx/>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Various values of accelerometer voltages are monitored continuously and is compared with the normal braking conditions and brake failure conditions. The PWM voltage varies according to various braking conditions.</a:t>
            </a:r>
          </a:p>
          <a:p>
            <a:pPr algn="just">
              <a:buClrTx/>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When the brakes are not applied, the PWM voltage is at maximum 255V. So, when the brakes are fully applied still brakes are not applied, then the brake failure is detected and the signal is passed to motor driver.</a:t>
            </a:r>
          </a:p>
          <a:p>
            <a:pPr algn="just">
              <a:buClrTx/>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When the motor driver receives the detected signal from microcontroller, it reduces the PWM voltage to 0V and this 0V is sent to the DC motor.</a:t>
            </a:r>
          </a:p>
          <a:p>
            <a:pPr algn="just">
              <a:buClrTx/>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Hence, the motor is stopped and the vehicle will gradually stop. All the conditions and warning messages are shown in LCD display, where while implementing, these messages will be displayed on dashboard.</a:t>
            </a:r>
          </a:p>
          <a:p>
            <a:pPr>
              <a:buClrTx/>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114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ED059F-D8E6-4343-8F5F-5BF6E9D565FD}"/>
              </a:ext>
            </a:extLst>
          </p:cNvPr>
          <p:cNvPicPr/>
          <p:nvPr/>
        </p:nvPicPr>
        <p:blipFill rotWithShape="1">
          <a:blip r:embed="rId2">
            <a:extLst>
              <a:ext uri="{28A0092B-C50C-407E-A947-70E740481C1C}">
                <a14:useLocalDpi xmlns:a14="http://schemas.microsoft.com/office/drawing/2010/main" val="0"/>
              </a:ext>
            </a:extLst>
          </a:blip>
          <a:srcRect t="29684" b="23413"/>
          <a:stretch/>
        </p:blipFill>
        <p:spPr bwMode="auto">
          <a:xfrm>
            <a:off x="2148397" y="1550670"/>
            <a:ext cx="7297444" cy="3756660"/>
          </a:xfrm>
          <a:prstGeom prst="rect">
            <a:avLst/>
          </a:prstGeom>
          <a:noFill/>
          <a:ln>
            <a:noFill/>
          </a:ln>
          <a:extLst>
            <a:ext uri="{53640926-AAD7-44D8-BBD7-CCE9431645EC}">
              <a14:shadowObscured xmlns:a14="http://schemas.microsoft.com/office/drawing/2010/main"/>
            </a:ext>
          </a:extLst>
        </p:spPr>
      </p:pic>
      <p:sp>
        <p:nvSpPr>
          <p:cNvPr id="3" name="Title 2">
            <a:extLst>
              <a:ext uri="{FF2B5EF4-FFF2-40B4-BE49-F238E27FC236}">
                <a16:creationId xmlns:a16="http://schemas.microsoft.com/office/drawing/2014/main" id="{751F02AF-0ECE-4B95-AF4A-6679DC05C5A9}"/>
              </a:ext>
            </a:extLst>
          </p:cNvPr>
          <p:cNvSpPr>
            <a:spLocks noGrp="1"/>
          </p:cNvSpPr>
          <p:nvPr>
            <p:ph type="title"/>
          </p:nvPr>
        </p:nvSpPr>
        <p:spPr/>
        <p:txBody>
          <a:bodyPr>
            <a:normAutofit/>
          </a:bodyPr>
          <a:lstStyle/>
          <a:p>
            <a:pPr algn="ctr"/>
            <a:r>
              <a:rPr lang="en-US" dirty="0">
                <a:solidFill>
                  <a:schemeClr val="tx1"/>
                </a:solidFill>
                <a:latin typeface="Times New Roman" panose="02020603050405020304" pitchFamily="18" charset="0"/>
                <a:cs typeface="Times New Roman" panose="02020603050405020304" pitchFamily="18" charset="0"/>
              </a:rPr>
              <a:t>BRAKE FAILURE DISPLAYED ON LCD</a:t>
            </a:r>
          </a:p>
        </p:txBody>
      </p:sp>
    </p:spTree>
    <p:extLst>
      <p:ext uri="{BB962C8B-B14F-4D97-AF65-F5344CB8AC3E}">
        <p14:creationId xmlns:p14="http://schemas.microsoft.com/office/powerpoint/2010/main" val="2268467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20200815142405">
            <a:hlinkClick r:id="" action="ppaction://media"/>
            <a:extLst>
              <a:ext uri="{FF2B5EF4-FFF2-40B4-BE49-F238E27FC236}">
                <a16:creationId xmlns:a16="http://schemas.microsoft.com/office/drawing/2014/main" id="{3371B59C-0F37-4672-9015-5B60C20771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9911" y="452758"/>
            <a:ext cx="9765437" cy="5601810"/>
          </a:xfrm>
          <a:prstGeom prst="rect">
            <a:avLst/>
          </a:prstGeom>
        </p:spPr>
      </p:pic>
      <p:sp>
        <p:nvSpPr>
          <p:cNvPr id="3" name="Title 2">
            <a:extLst>
              <a:ext uri="{FF2B5EF4-FFF2-40B4-BE49-F238E27FC236}">
                <a16:creationId xmlns:a16="http://schemas.microsoft.com/office/drawing/2014/main" id="{5ACC688A-EDC3-4814-B6EE-DEDD7FC05888}"/>
              </a:ext>
            </a:extLst>
          </p:cNvPr>
          <p:cNvSpPr>
            <a:spLocks noGrp="1"/>
          </p:cNvSpPr>
          <p:nvPr>
            <p:ph type="title"/>
          </p:nvPr>
        </p:nvSpPr>
        <p:spPr>
          <a:xfrm>
            <a:off x="695090" y="218489"/>
            <a:ext cx="8596668" cy="1320800"/>
          </a:xfrm>
        </p:spPr>
        <p:txBody>
          <a:bodyPr/>
          <a:lstStyle/>
          <a:p>
            <a:pPr algn="ctr"/>
            <a:r>
              <a:rPr lang="en-US" dirty="0">
                <a:solidFill>
                  <a:schemeClr val="tx1"/>
                </a:solidFill>
                <a:latin typeface="Times New Roman" panose="02020603050405020304" pitchFamily="18" charset="0"/>
                <a:cs typeface="Times New Roman" panose="02020603050405020304" pitchFamily="18" charset="0"/>
              </a:rPr>
              <a:t>DEMONSTRATION OF PROJECT</a:t>
            </a:r>
          </a:p>
        </p:txBody>
      </p:sp>
    </p:spTree>
    <p:extLst>
      <p:ext uri="{BB962C8B-B14F-4D97-AF65-F5344CB8AC3E}">
        <p14:creationId xmlns:p14="http://schemas.microsoft.com/office/powerpoint/2010/main" val="264499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99A468-6B37-4A76-B8A9-3DCB74A2C747}"/>
              </a:ext>
            </a:extLst>
          </p:cNvPr>
          <p:cNvSpPr>
            <a:spLocks noGrp="1"/>
          </p:cNvSpPr>
          <p:nvPr>
            <p:ph type="title"/>
          </p:nvPr>
        </p:nvSpPr>
        <p:spPr>
          <a:xfrm>
            <a:off x="654008" y="55285"/>
            <a:ext cx="9404723" cy="6676319"/>
          </a:xfrm>
        </p:spPr>
        <p:txBody>
          <a:bodyPr>
            <a:normAutofit/>
          </a:bodyPr>
          <a:lstStyle/>
          <a:p>
            <a:pPr algn="ctr"/>
            <a:r>
              <a:rPr lang="en-IN" sz="40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p>
        </p:txBody>
      </p:sp>
      <p:sp>
        <p:nvSpPr>
          <p:cNvPr id="5" name="Content Placeholder 4">
            <a:extLst>
              <a:ext uri="{FF2B5EF4-FFF2-40B4-BE49-F238E27FC236}">
                <a16:creationId xmlns:a16="http://schemas.microsoft.com/office/drawing/2014/main" id="{770D606E-D8C3-41DA-9290-1CFBEC60F726}"/>
              </a:ext>
            </a:extLst>
          </p:cNvPr>
          <p:cNvSpPr>
            <a:spLocks noGrp="1"/>
          </p:cNvSpPr>
          <p:nvPr>
            <p:ph idx="1"/>
          </p:nvPr>
        </p:nvSpPr>
        <p:spPr>
          <a:xfrm>
            <a:off x="1" y="674794"/>
            <a:ext cx="12192000" cy="6127921"/>
          </a:xfrm>
        </p:spPr>
        <p:txBody>
          <a:bodyPr>
            <a:normAutofit/>
          </a:bodyPr>
          <a:lstStyle/>
          <a:p>
            <a:pPr algn="just">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Brakes can fail at any point in time, the most common cause of failure is a leak in the brake lines. The brake fluid will slowly drain out, until there isn’t enough left to transmit the pressure from the pedal to the tires</a:t>
            </a:r>
          </a:p>
          <a:p>
            <a:pPr algn="just">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minimize this we will detect the break failure with sensors and when detected the  microcontroller is  used  as a decision-making  device where vehicle speed is controlled through certain mechanism and the hand brake is pulled manually to stop the vehicle</a:t>
            </a:r>
            <a:r>
              <a:rPr lang="en-US" sz="2600" dirty="0">
                <a:latin typeface="Times New Roman" panose="02020603050405020304" pitchFamily="18" charset="0"/>
                <a:cs typeface="Times New Roman" panose="02020603050405020304" pitchFamily="18" charset="0"/>
              </a:rPr>
              <a:t>.</a:t>
            </a:r>
            <a:r>
              <a:rPr lang="en-IN" sz="2600" dirty="0">
                <a:latin typeface="Times New Roman" panose="02020603050405020304" pitchFamily="18" charset="0"/>
                <a:cs typeface="Times New Roman" panose="02020603050405020304" pitchFamily="18" charset="0"/>
              </a:rPr>
              <a:t>                                                                               </a:t>
            </a:r>
            <a:r>
              <a:rPr lang="en-IN" sz="2600" dirty="0">
                <a:solidFill>
                  <a:srgbClr val="FF0000"/>
                </a:solidFill>
                <a:latin typeface="Times New Roman" panose="02020603050405020304" pitchFamily="18" charset="0"/>
                <a:cs typeface="Times New Roman" panose="02020603050405020304" pitchFamily="18" charset="0"/>
              </a:rPr>
              <a:t>                                                                                             </a:t>
            </a:r>
          </a:p>
          <a:p>
            <a:pPr marL="0" indent="0">
              <a:buNone/>
            </a:pPr>
            <a:r>
              <a:rPr lang="en-IN" sz="40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INTRODUCTION           </a:t>
            </a:r>
          </a:p>
          <a:p>
            <a:pPr algn="just">
              <a:buFont typeface="Wingdings" panose="05000000000000000000" pitchFamily="2" charset="2"/>
              <a:buChar char="q"/>
            </a:pPr>
            <a:r>
              <a:rPr lang="en-IN"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We may not think about them very often, but we put a lot of trust in our brakes. Cars are inherently dangerous and our brakes are one of the first lines of defense against accidents. </a:t>
            </a:r>
          </a:p>
          <a:p>
            <a:pPr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We came up with idea to reduce accidents due to  break failures </a:t>
            </a:r>
          </a:p>
          <a:p>
            <a:pPr marL="0" indent="0">
              <a:buNone/>
            </a:pPr>
            <a:endParaRPr lang="en-IN" sz="1600" dirty="0"/>
          </a:p>
        </p:txBody>
      </p:sp>
    </p:spTree>
    <p:extLst>
      <p:ext uri="{BB962C8B-B14F-4D97-AF65-F5344CB8AC3E}">
        <p14:creationId xmlns:p14="http://schemas.microsoft.com/office/powerpoint/2010/main" val="2621165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D1A9-E57E-496A-B8FE-92C21BD8FF6C}"/>
              </a:ext>
            </a:extLst>
          </p:cNvPr>
          <p:cNvSpPr>
            <a:spLocks noGrp="1"/>
          </p:cNvSpPr>
          <p:nvPr>
            <p:ph type="title"/>
          </p:nvPr>
        </p:nvSpPr>
        <p:spPr>
          <a:xfrm>
            <a:off x="677334" y="243840"/>
            <a:ext cx="8596668" cy="833120"/>
          </a:xfrm>
        </p:spPr>
        <p:txBody>
          <a:bodyPr>
            <a:normAutofit/>
          </a:bodyPr>
          <a:lstStyle/>
          <a:p>
            <a:pPr algn="ctr"/>
            <a:r>
              <a:rPr lang="en-IN" sz="4000" dirty="0">
                <a:solidFill>
                  <a:srgbClr val="FF0000"/>
                </a:solidFill>
                <a:effectLst>
                  <a:outerShdw blurRad="38100" dist="38100" dir="2700000" algn="tl">
                    <a:srgbClr val="000000">
                      <a:alpha val="43137"/>
                    </a:srgbClr>
                  </a:outerShdw>
                </a:effectLst>
              </a:rPr>
              <a:t>REFERENCES</a:t>
            </a:r>
            <a:r>
              <a:rPr lang="en-IN" sz="4000" dirty="0">
                <a:solidFill>
                  <a:srgbClr val="FF0000"/>
                </a:solidFill>
              </a:rPr>
              <a:t>	</a:t>
            </a:r>
          </a:p>
        </p:txBody>
      </p:sp>
      <p:sp>
        <p:nvSpPr>
          <p:cNvPr id="3" name="Content Placeholder 2">
            <a:extLst>
              <a:ext uri="{FF2B5EF4-FFF2-40B4-BE49-F238E27FC236}">
                <a16:creationId xmlns:a16="http://schemas.microsoft.com/office/drawing/2014/main" id="{BE8D9CA7-AEB8-4367-B6B7-A8545E886E89}"/>
              </a:ext>
            </a:extLst>
          </p:cNvPr>
          <p:cNvSpPr>
            <a:spLocks noGrp="1"/>
          </p:cNvSpPr>
          <p:nvPr>
            <p:ph idx="1"/>
          </p:nvPr>
        </p:nvSpPr>
        <p:spPr>
          <a:xfrm>
            <a:off x="223520" y="1076961"/>
            <a:ext cx="10932160" cy="5350472"/>
          </a:xfrm>
        </p:spPr>
        <p:txBody>
          <a:bodyPr>
            <a:normAutofit/>
          </a:bodyPr>
          <a:lstStyle/>
          <a:p>
            <a:pPr marL="457200" indent="-457200" algn="just">
              <a:buFont typeface="+mj-lt"/>
              <a:buAutoNum type="arabicPeriod"/>
            </a:pPr>
            <a:r>
              <a:rPr lang="it-IT" sz="2400" dirty="0">
                <a:solidFill>
                  <a:schemeClr val="tx1"/>
                </a:solidFill>
                <a:latin typeface="Times New Roman" panose="02020603050405020304" pitchFamily="18" charset="0"/>
                <a:cs typeface="Times New Roman" panose="02020603050405020304" pitchFamily="18" charset="0"/>
              </a:rPr>
              <a:t>M. Grandone, M. Naddeo, D. Marra, G. Rizzo, </a:t>
            </a:r>
            <a:r>
              <a:rPr lang="en-IN" sz="2400" dirty="0">
                <a:solidFill>
                  <a:schemeClr val="tx1"/>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Development of a regenerative braking control strategy for Hybridized solar vehicle”, ScienceDirect, 2019, pp.</a:t>
            </a:r>
            <a:r>
              <a:rPr lang="en-IN" sz="2400" dirty="0">
                <a:solidFill>
                  <a:schemeClr val="tx1"/>
                </a:solidFill>
                <a:latin typeface="Times New Roman" panose="02020603050405020304" pitchFamily="18" charset="0"/>
                <a:cs typeface="Times New Roman" panose="02020603050405020304" pitchFamily="18" charset="0"/>
              </a:rPr>
              <a:t> 497–504 .</a:t>
            </a:r>
          </a:p>
          <a:p>
            <a:pPr marL="457200" indent="-457200" algn="just">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Fenyes , Balazs Nemeth , Peter Gaspar, “</a:t>
            </a:r>
            <a:r>
              <a:rPr lang="en-US" sz="2400" dirty="0">
                <a:solidFill>
                  <a:schemeClr val="tx1"/>
                </a:solidFill>
                <a:latin typeface="Times New Roman" panose="02020603050405020304" pitchFamily="18" charset="0"/>
                <a:cs typeface="Times New Roman" panose="02020603050405020304" pitchFamily="18" charset="0"/>
              </a:rPr>
              <a:t> A predictive control for autonomous vehicles using big data analysis”, ScienceDirect, 2019, pp. 191-196.</a:t>
            </a:r>
          </a:p>
          <a:p>
            <a:pPr marL="457200" indent="-457200" algn="just">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Akilan . M, Austin Ashley .S, Elayarajan.B ,Manikandan. M, Kalidas. K, “</a:t>
            </a:r>
            <a:r>
              <a:rPr lang="en-US" sz="2400" dirty="0">
                <a:solidFill>
                  <a:schemeClr val="tx1"/>
                </a:solidFill>
                <a:latin typeface="Times New Roman" panose="02020603050405020304" pitchFamily="18" charset="0"/>
                <a:cs typeface="Times New Roman" panose="02020603050405020304" pitchFamily="18" charset="0"/>
              </a:rPr>
              <a:t>Fabrication of Brake Failure Detection and </a:t>
            </a:r>
            <a:r>
              <a:rPr lang="en-IN" sz="2400" dirty="0">
                <a:solidFill>
                  <a:schemeClr val="tx1"/>
                </a:solidFill>
                <a:latin typeface="Times New Roman" panose="02020603050405020304" pitchFamily="18" charset="0"/>
                <a:cs typeface="Times New Roman" panose="02020603050405020304" pitchFamily="18" charset="0"/>
              </a:rPr>
              <a:t>Acceleration Locking System in Automobiles”, </a:t>
            </a:r>
            <a:r>
              <a:rPr lang="en-US" sz="2400" dirty="0">
                <a:solidFill>
                  <a:schemeClr val="tx1"/>
                </a:solidFill>
                <a:latin typeface="Times New Roman" panose="02020603050405020304" pitchFamily="18" charset="0"/>
                <a:cs typeface="Times New Roman" panose="02020603050405020304" pitchFamily="18" charset="0"/>
              </a:rPr>
              <a:t>International Journal of Engineering Research &amp; Technology</a:t>
            </a:r>
            <a:r>
              <a:rPr lang="en-IN" sz="2400" dirty="0">
                <a:solidFill>
                  <a:schemeClr val="tx1"/>
                </a:solidFill>
                <a:latin typeface="Times New Roman" panose="02020603050405020304" pitchFamily="18" charset="0"/>
                <a:cs typeface="Times New Roman" panose="02020603050405020304" pitchFamily="18" charset="0"/>
              </a:rPr>
              <a:t> (IJERT), 2018, pp. 1-3.</a:t>
            </a:r>
          </a:p>
          <a:p>
            <a:pPr marL="457200" indent="-457200" algn="just">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Failure Indi</a:t>
            </a:r>
            <a:r>
              <a:rPr lang="sv-SE" sz="2400" dirty="0">
                <a:solidFill>
                  <a:schemeClr val="tx1"/>
                </a:solidFill>
                <a:latin typeface="Times New Roman" panose="02020603050405020304" pitchFamily="18" charset="0"/>
                <a:cs typeface="Times New Roman" panose="02020603050405020304" pitchFamily="18" charset="0"/>
              </a:rPr>
              <a:t> G.VENKATA SIVA,  Dr.B.CHANDRA MOHAN REDDY. </a:t>
            </a:r>
            <a:r>
              <a:rPr lang="en-IN" sz="2400" b="1" dirty="0">
                <a:solidFill>
                  <a:schemeClr val="tx1"/>
                </a:solidFill>
                <a:latin typeface="Times New Roman" panose="02020603050405020304" pitchFamily="18" charset="0"/>
                <a:cs typeface="Times New Roman" panose="02020603050405020304" pitchFamily="18" charset="0"/>
              </a:rPr>
              <a:t>“ </a:t>
            </a:r>
            <a:r>
              <a:rPr lang="en-IN" sz="2400" dirty="0">
                <a:solidFill>
                  <a:schemeClr val="tx1"/>
                </a:solidFill>
                <a:latin typeface="Times New Roman" panose="02020603050405020304" pitchFamily="18" charset="0"/>
                <a:cs typeface="Times New Roman" panose="02020603050405020304" pitchFamily="18" charset="0"/>
              </a:rPr>
              <a:t>Automobile Brake </a:t>
            </a:r>
            <a:r>
              <a:rPr lang="en-IN" sz="2400" dirty="0" err="1">
                <a:solidFill>
                  <a:schemeClr val="tx1"/>
                </a:solidFill>
                <a:latin typeface="Times New Roman" panose="02020603050405020304" pitchFamily="18" charset="0"/>
                <a:cs typeface="Times New Roman" panose="02020603050405020304" pitchFamily="18" charset="0"/>
              </a:rPr>
              <a:t>cator</a:t>
            </a:r>
            <a:r>
              <a:rPr lang="en-IN" sz="2400" dirty="0">
                <a:solidFill>
                  <a:schemeClr val="tx1"/>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 International Journal of Technical Innovation in Modern Engineering &amp; Science Volume 4, Issue 7, July-2018 ,pp.322-326</a:t>
            </a:r>
            <a:endParaRPr lang="en-IN"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IN"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endParaRPr lang="en-US" dirty="0"/>
          </a:p>
          <a:p>
            <a:endParaRPr lang="en-IN" dirty="0"/>
          </a:p>
          <a:p>
            <a:endParaRPr lang="en-US" dirty="0"/>
          </a:p>
          <a:p>
            <a:pPr marL="457200" indent="-457200">
              <a:buFont typeface="+mj-lt"/>
              <a:buAutoNum type="arabicPeriod"/>
            </a:pPr>
            <a:endParaRPr lang="en-IN" sz="2400" dirty="0"/>
          </a:p>
          <a:p>
            <a:pPr marL="0" indent="0">
              <a:buNone/>
            </a:pPr>
            <a:endParaRPr lang="en-IN" sz="2400" dirty="0"/>
          </a:p>
          <a:p>
            <a:pPr marL="0" indent="0">
              <a:buNone/>
            </a:pPr>
            <a:endParaRPr lang="en-IN" sz="2400" dirty="0"/>
          </a:p>
          <a:p>
            <a:pPr marL="0" indent="0">
              <a:buNone/>
            </a:pPr>
            <a:endParaRPr lang="en-IN" sz="2400" dirty="0"/>
          </a:p>
          <a:p>
            <a:pPr marL="0" indent="0">
              <a:buNone/>
            </a:pPr>
            <a:endParaRPr lang="en-IN" sz="2400" dirty="0"/>
          </a:p>
        </p:txBody>
      </p:sp>
    </p:spTree>
    <p:extLst>
      <p:ext uri="{BB962C8B-B14F-4D97-AF65-F5344CB8AC3E}">
        <p14:creationId xmlns:p14="http://schemas.microsoft.com/office/powerpoint/2010/main" val="1802818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08CC8A-81A1-4BEE-9F74-711A0012D9BD}"/>
              </a:ext>
            </a:extLst>
          </p:cNvPr>
          <p:cNvSpPr>
            <a:spLocks noGrp="1"/>
          </p:cNvSpPr>
          <p:nvPr>
            <p:ph idx="1"/>
          </p:nvPr>
        </p:nvSpPr>
        <p:spPr>
          <a:xfrm>
            <a:off x="177552" y="275208"/>
            <a:ext cx="11452195" cy="6338656"/>
          </a:xfrm>
        </p:spPr>
        <p:txBody>
          <a:bodyPr>
            <a:noAutofit/>
          </a:bodyPr>
          <a:lstStyle/>
          <a:p>
            <a:pPr marL="457200" indent="-457200">
              <a:buFont typeface="+mj-lt"/>
              <a:buAutoNum type="arabicPeriod" startAt="4"/>
            </a:pPr>
            <a:r>
              <a:rPr lang="en-IN" sz="2400" dirty="0">
                <a:solidFill>
                  <a:schemeClr val="tx1"/>
                </a:solidFill>
                <a:latin typeface="Times New Roman" panose="02020603050405020304" pitchFamily="18" charset="0"/>
                <a:cs typeface="Times New Roman" panose="02020603050405020304" pitchFamily="18" charset="0"/>
              </a:rPr>
              <a:t>D. Zhu, X. Wang, Y. Li and Y. Wang, “Research on Energy regenerative braking of electric vehicle based on functional safety analysis," IEEE </a:t>
            </a:r>
            <a:r>
              <a:rPr lang="en-IN" sz="2400" i="1" dirty="0">
                <a:solidFill>
                  <a:schemeClr val="tx1"/>
                </a:solidFill>
                <a:latin typeface="Times New Roman" panose="02020603050405020304" pitchFamily="18" charset="0"/>
                <a:cs typeface="Times New Roman" panose="02020603050405020304" pitchFamily="18" charset="0"/>
              </a:rPr>
              <a:t>2017 2nd Asia-Pacific Conference on Intelligent Robot Systems (ACIRS)</a:t>
            </a:r>
            <a:r>
              <a:rPr lang="en-IN" sz="2400" dirty="0">
                <a:solidFill>
                  <a:schemeClr val="tx1"/>
                </a:solidFill>
                <a:latin typeface="Times New Roman" panose="02020603050405020304" pitchFamily="18" charset="0"/>
                <a:cs typeface="Times New Roman" panose="02020603050405020304" pitchFamily="18" charset="0"/>
              </a:rPr>
              <a:t>, Wuhan, 2017,</a:t>
            </a:r>
            <a:br>
              <a:rPr lang="en-IN" sz="2400" dirty="0">
                <a:solidFill>
                  <a:schemeClr val="tx1"/>
                </a:solidFill>
                <a:latin typeface="Times New Roman" panose="02020603050405020304" pitchFamily="18" charset="0"/>
                <a:cs typeface="Times New Roman" panose="02020603050405020304" pitchFamily="18" charset="0"/>
              </a:rPr>
            </a:br>
            <a:r>
              <a:rPr lang="en-IN" sz="2400" dirty="0">
                <a:solidFill>
                  <a:schemeClr val="tx1"/>
                </a:solidFill>
                <a:latin typeface="Times New Roman" panose="02020603050405020304" pitchFamily="18" charset="0"/>
                <a:cs typeface="Times New Roman" panose="02020603050405020304" pitchFamily="18" charset="0"/>
              </a:rPr>
              <a:t>doi:</a:t>
            </a:r>
            <a:r>
              <a:rPr lang="en-IN" dirty="0"/>
              <a:t>10.1109/ACIRS.2017.7986117, pp. 326-330</a:t>
            </a:r>
            <a:r>
              <a:rPr lang="en-US" dirty="0"/>
              <a:t> </a:t>
            </a:r>
            <a:endParaRPr lang="en-IN" dirty="0"/>
          </a:p>
          <a:p>
            <a:pPr algn="just">
              <a:buFont typeface="+mj-lt"/>
              <a:buAutoNum type="arabicPeriod" startAt="5"/>
            </a:pPr>
            <a:r>
              <a:rPr lang="en-IN" sz="2400" dirty="0">
                <a:solidFill>
                  <a:schemeClr val="tx1"/>
                </a:solidFill>
                <a:latin typeface="Times New Roman" panose="02020603050405020304" pitchFamily="18" charset="0"/>
                <a:cs typeface="Times New Roman" panose="02020603050405020304" pitchFamily="18" charset="0"/>
              </a:rPr>
              <a:t>Radhakrishnan Maske, Satesh Surwase, Balbhim Moharir, Vrushabh Mahajan ,Vijay Kedar5, Prof.Amol Adkine, “ Automatic Brake Failure Indicator and Braking System”,</a:t>
            </a:r>
            <a:r>
              <a:rPr lang="en-IN" sz="2400" i="1" dirty="0">
                <a:solidFill>
                  <a:schemeClr val="tx1"/>
                </a:solidFill>
                <a:latin typeface="Times New Roman" panose="02020603050405020304" pitchFamily="18" charset="0"/>
                <a:cs typeface="Times New Roman" panose="02020603050405020304" pitchFamily="18" charset="0"/>
              </a:rPr>
              <a:t> IJARIIE, volume-3-issue-3,2017, pp.2168-</a:t>
            </a:r>
            <a:r>
              <a:rPr lang="en-IN" sz="2400" dirty="0">
                <a:solidFill>
                  <a:schemeClr val="tx1"/>
                </a:solidFill>
                <a:latin typeface="Times New Roman" panose="02020603050405020304" pitchFamily="18" charset="0"/>
                <a:cs typeface="Times New Roman" panose="02020603050405020304" pitchFamily="18" charset="0"/>
              </a:rPr>
              <a:t>2172</a:t>
            </a:r>
          </a:p>
          <a:p>
            <a:pPr algn="just">
              <a:buFont typeface="+mj-lt"/>
              <a:buAutoNum type="arabicPeriod" startAt="5"/>
            </a:pPr>
            <a:r>
              <a:rPr lang="en-IN" sz="2400" dirty="0">
                <a:solidFill>
                  <a:schemeClr val="tx1"/>
                </a:solidFill>
                <a:latin typeface="Times New Roman" panose="02020603050405020304" pitchFamily="18" charset="0"/>
                <a:cs typeface="Times New Roman" panose="02020603050405020304" pitchFamily="18" charset="0"/>
              </a:rPr>
              <a:t>Prof. Pandit Biradar , Jitendra Baravkar , Komal Bhujbal , Avi </a:t>
            </a:r>
            <a:r>
              <a:rPr lang="en-IN" sz="2400" dirty="0" err="1">
                <a:solidFill>
                  <a:schemeClr val="tx1"/>
                </a:solidFill>
                <a:latin typeface="Times New Roman" panose="02020603050405020304" pitchFamily="18" charset="0"/>
                <a:cs typeface="Times New Roman" panose="02020603050405020304" pitchFamily="18" charset="0"/>
              </a:rPr>
              <a:t>Bhapkar</a:t>
            </a:r>
            <a:r>
              <a:rPr lang="en-IN" sz="2400" dirty="0">
                <a:solidFill>
                  <a:schemeClr val="tx1"/>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 “Automatic Brake Failure Detection with Auxilary Braking System ”, IJSART –volume 2 issue-3,March-2016,pp.1-5</a:t>
            </a:r>
          </a:p>
          <a:p>
            <a:pPr marL="457200" indent="-457200" algn="just">
              <a:buFont typeface="+mj-lt"/>
              <a:buAutoNum type="arabicPeriod" startAt="8"/>
            </a:pPr>
            <a:r>
              <a:rPr lang="en-US" sz="2400" dirty="0">
                <a:solidFill>
                  <a:schemeClr val="tx1"/>
                </a:solidFill>
                <a:latin typeface="Times New Roman" panose="02020603050405020304" pitchFamily="18" charset="0"/>
                <a:cs typeface="Times New Roman" panose="02020603050405020304" pitchFamily="18" charset="0"/>
              </a:rPr>
              <a:t>S, Ko , C. Song , J. Park, J . Ko , I Yang and H. Kim, “Comparison of braking performance by electro-hydraulic ABS and motor torque control for in-wheel electric vehicle ,” 2013 World Electric Vehicle Symposium and Exhibition Barcelona,2013,doi-10.1109/EVS.2013.691491,pp.1-6</a:t>
            </a:r>
          </a:p>
          <a:p>
            <a:pPr marL="0" indent="0" algn="just">
              <a:buNone/>
            </a:pPr>
            <a:r>
              <a:rPr lang="en-IN" sz="2400" i="1" dirty="0">
                <a:latin typeface="Times New Roman" panose="02020603050405020304" pitchFamily="18" charset="0"/>
                <a:cs typeface="Times New Roman" panose="02020603050405020304" pitchFamily="18" charset="0"/>
              </a:rPr>
              <a:t> 	</a:t>
            </a:r>
            <a:br>
              <a:rPr lang="en-IN"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8"/>
            </a:pPr>
            <a:endParaRPr lang="en-US"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algn="just">
              <a:buFont typeface="+mj-lt"/>
              <a:buAutoNum type="arabicPeriod" startAt="5"/>
            </a:pPr>
            <a:endParaRPr lang="en-IN" sz="2400" dirty="0">
              <a:latin typeface="Times New Roman" panose="02020603050405020304" pitchFamily="18" charset="0"/>
              <a:cs typeface="Times New Roman" panose="02020603050405020304" pitchFamily="18" charset="0"/>
            </a:endParaRPr>
          </a:p>
          <a:p>
            <a:pPr marL="0" indent="0" algn="just">
              <a:buNone/>
            </a:pPr>
            <a:r>
              <a:rPr lang="en-I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09675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637929-3269-4408-82C9-B6EACFCD6592}"/>
              </a:ext>
            </a:extLst>
          </p:cNvPr>
          <p:cNvSpPr/>
          <p:nvPr/>
        </p:nvSpPr>
        <p:spPr>
          <a:xfrm>
            <a:off x="284086" y="794059"/>
            <a:ext cx="11398928" cy="1569660"/>
          </a:xfrm>
          <a:prstGeom prst="rect">
            <a:avLst/>
          </a:prstGeom>
        </p:spPr>
        <p:txBody>
          <a:bodyPr wrap="square">
            <a:spAutoFit/>
          </a:bodyPr>
          <a:lstStyle/>
          <a:p>
            <a:pPr marL="457200" indent="-457200" algn="just">
              <a:buClr>
                <a:schemeClr val="accent1"/>
              </a:buClr>
              <a:buSzPct val="80000"/>
              <a:buFont typeface="+mj-lt"/>
              <a:buAutoNum type="arabicPeriod" startAt="9"/>
            </a:pPr>
            <a:r>
              <a:rPr lang="en-IN" sz="2400" dirty="0">
                <a:solidFill>
                  <a:srgbClr val="000000"/>
                </a:solidFill>
                <a:latin typeface="Times New Roman" panose="02020603050405020304" pitchFamily="18" charset="0"/>
                <a:cs typeface="Times New Roman" panose="02020603050405020304" pitchFamily="18" charset="0"/>
              </a:rPr>
              <a:t>K. Sundareswaran, P. Sankar and P. S. R. Nayak, "Analysis on the failure of dynamic braking of capacitor-run induction motor supplied from half-controlled converter," </a:t>
            </a:r>
            <a:r>
              <a:rPr lang="en-IN" sz="2400" i="1" dirty="0">
                <a:solidFill>
                  <a:srgbClr val="000000"/>
                </a:solidFill>
                <a:latin typeface="Times New Roman" panose="02020603050405020304" pitchFamily="18" charset="0"/>
                <a:cs typeface="Times New Roman" panose="02020603050405020304" pitchFamily="18" charset="0"/>
              </a:rPr>
              <a:t>2012 IEEE International Conference on Power Electronics, Drives and Energy Systems</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(PEDES),Bengaluru,2012,doi:10.1109/PEDES,2012.6484447, pp.1-5</a:t>
            </a:r>
          </a:p>
        </p:txBody>
      </p:sp>
    </p:spTree>
    <p:extLst>
      <p:ext uri="{BB962C8B-B14F-4D97-AF65-F5344CB8AC3E}">
        <p14:creationId xmlns:p14="http://schemas.microsoft.com/office/powerpoint/2010/main" val="58113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77D0-5C96-4B30-994A-CA7C5B354474}"/>
              </a:ext>
            </a:extLst>
          </p:cNvPr>
          <p:cNvSpPr>
            <a:spLocks noGrp="1"/>
          </p:cNvSpPr>
          <p:nvPr>
            <p:ph type="title"/>
          </p:nvPr>
        </p:nvSpPr>
        <p:spPr>
          <a:xfrm>
            <a:off x="677334" y="106532"/>
            <a:ext cx="8596668" cy="1242874"/>
          </a:xfrm>
        </p:spPr>
        <p:txBody>
          <a:bodyPr>
            <a:normAutofit/>
          </a:bodyPr>
          <a:lstStyle/>
          <a:p>
            <a:r>
              <a:rPr lang="en-IN" sz="4000" dirty="0">
                <a:latin typeface="Times New Roman" panose="02020603050405020304" pitchFamily="18" charset="0"/>
                <a:cs typeface="Times New Roman" panose="02020603050405020304" pitchFamily="18" charset="0"/>
              </a:rPr>
              <a:t>                    </a:t>
            </a:r>
            <a:r>
              <a:rPr lang="en-IN" sz="40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C50F2FC2-D0AF-40E8-8442-BCBDA5023C69}"/>
              </a:ext>
            </a:extLst>
          </p:cNvPr>
          <p:cNvSpPr>
            <a:spLocks noGrp="1"/>
          </p:cNvSpPr>
          <p:nvPr>
            <p:ph idx="1"/>
          </p:nvPr>
        </p:nvSpPr>
        <p:spPr>
          <a:xfrm>
            <a:off x="452761" y="887767"/>
            <a:ext cx="10768614" cy="6462943"/>
          </a:xfrm>
        </p:spPr>
        <p:txBody>
          <a:bodyPr>
            <a:noAutofit/>
          </a:bodyPr>
          <a:lstStyle/>
          <a:p>
            <a:pPr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 brake is a mechanical device that inhibits motion by slowing down a body or an object. Brakes retard the motion of a body creating friction between two working surfaces and convert the kinetic energy of the moving body into heat.</a:t>
            </a:r>
          </a:p>
          <a:p>
            <a:pPr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Sometimes brake failure may occur when the brake lining is cut-off. Most brakes commonly use friction between two surfaces pressed together to convert the kinetic energy of the moving object into heat, though other methods of energy conversion may be employed</a:t>
            </a:r>
          </a:p>
          <a:p>
            <a:pPr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Brake failure occurs only because of worn out of brake shoe and cut in liner. This system provides audio and visual alert when the brake failure occurs and speed of the vehicle is controlled by controlling the induction motor in case of electric vehicles or by passing the control to the gear box, which in reduces the speed of the vehicle in case of normal vehicles. </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sz="2800" dirty="0"/>
          </a:p>
        </p:txBody>
      </p:sp>
    </p:spTree>
    <p:extLst>
      <p:ext uri="{BB962C8B-B14F-4D97-AF65-F5344CB8AC3E}">
        <p14:creationId xmlns:p14="http://schemas.microsoft.com/office/powerpoint/2010/main" val="108050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2C9F-96A8-4C4D-A5F2-0578BBCF1A71}"/>
              </a:ext>
            </a:extLst>
          </p:cNvPr>
          <p:cNvSpPr>
            <a:spLocks noGrp="1"/>
          </p:cNvSpPr>
          <p:nvPr>
            <p:ph type="title"/>
          </p:nvPr>
        </p:nvSpPr>
        <p:spPr>
          <a:xfrm>
            <a:off x="677334" y="162560"/>
            <a:ext cx="8596668" cy="1056640"/>
          </a:xfrm>
        </p:spPr>
        <p:txBody>
          <a:bodyPr>
            <a:normAutofit/>
          </a:bodyPr>
          <a:lstStyle/>
          <a:p>
            <a:pPr algn="ctr"/>
            <a:r>
              <a:rPr lang="en-IN" sz="4000" dirty="0">
                <a:solidFill>
                  <a:srgbClr val="FF0000"/>
                </a:solidFill>
                <a:effectLst>
                  <a:outerShdw blurRad="38100" dist="38100" dir="2700000" algn="tl">
                    <a:srgbClr val="000000">
                      <a:alpha val="43137"/>
                    </a:srgbClr>
                  </a:outerShdw>
                </a:effectLst>
              </a:rPr>
              <a:t>LITERATURE SURVEY  </a:t>
            </a:r>
          </a:p>
        </p:txBody>
      </p:sp>
      <p:sp>
        <p:nvSpPr>
          <p:cNvPr id="3" name="Content Placeholder 2">
            <a:extLst>
              <a:ext uri="{FF2B5EF4-FFF2-40B4-BE49-F238E27FC236}">
                <a16:creationId xmlns:a16="http://schemas.microsoft.com/office/drawing/2014/main" id="{E5D1F3DF-5666-4E36-B4E3-71E81B68A65D}"/>
              </a:ext>
            </a:extLst>
          </p:cNvPr>
          <p:cNvSpPr>
            <a:spLocks noGrp="1"/>
          </p:cNvSpPr>
          <p:nvPr>
            <p:ph idx="1"/>
          </p:nvPr>
        </p:nvSpPr>
        <p:spPr>
          <a:xfrm>
            <a:off x="677334" y="944881"/>
            <a:ext cx="10579946" cy="5096482"/>
          </a:xfrm>
        </p:spPr>
        <p:txBody>
          <a:bodyPr>
            <a:normAutofit/>
          </a:bodyPr>
          <a:lstStyle/>
          <a:p>
            <a:pPr algn="just">
              <a:buFont typeface="Arial" panose="020B0604020202020204" pitchFamily="34" charset="0"/>
              <a:buChar char="•"/>
            </a:pPr>
            <a:r>
              <a:rPr lang="it-IT" sz="2400" b="1" dirty="0">
                <a:solidFill>
                  <a:schemeClr val="tx1"/>
                </a:solidFill>
                <a:latin typeface="Times New Roman" panose="02020603050405020304" pitchFamily="18" charset="0"/>
                <a:cs typeface="Times New Roman" panose="02020603050405020304" pitchFamily="18" charset="0"/>
              </a:rPr>
              <a:t>M. Grandone, M. Naddeo, D. Marra, G. Rizzo-2019[1]:  </a:t>
            </a:r>
            <a:r>
              <a:rPr lang="en-US" sz="2400" dirty="0">
                <a:solidFill>
                  <a:schemeClr val="tx1"/>
                </a:solidFill>
                <a:latin typeface="Times New Roman" panose="02020603050405020304" pitchFamily="18" charset="0"/>
                <a:cs typeface="Times New Roman" panose="02020603050405020304" pitchFamily="18" charset="0"/>
              </a:rPr>
              <a:t>A model able to estimate the vehicle braking torque, considering aerodynamics, vehicle friction and engine passive losses in different gears, has been developed and identified over road tests, for a vehicle hybridized with wheel motors on rear wheels. </a:t>
            </a:r>
          </a:p>
          <a:p>
            <a:pPr algn="just">
              <a:buFont typeface="Arial" panose="020B0604020202020204" pitchFamily="34" charset="0"/>
              <a:buChar char="•"/>
            </a:pPr>
            <a:r>
              <a:rPr lang="en-IN" sz="2400" b="1" dirty="0">
                <a:solidFill>
                  <a:schemeClr val="tx1"/>
                </a:solidFill>
                <a:latin typeface="Times New Roman" panose="02020603050405020304" pitchFamily="18" charset="0"/>
                <a:cs typeface="Times New Roman" panose="02020603050405020304" pitchFamily="18" charset="0"/>
              </a:rPr>
              <a:t>Daniel Fenyes , Balazs Nemeth , Peter Gaspar-2019[2]: </a:t>
            </a:r>
            <a:r>
              <a:rPr lang="en-IN" sz="2400" dirty="0">
                <a:solidFill>
                  <a:schemeClr val="tx1"/>
                </a:solidFill>
                <a:latin typeface="Times New Roman" panose="02020603050405020304" pitchFamily="18" charset="0"/>
                <a:cs typeface="Times New Roman" panose="02020603050405020304" pitchFamily="18" charset="0"/>
              </a:rPr>
              <a:t>The paper has  presented a new application of decision trees in autonomous vehicle control design.</a:t>
            </a:r>
          </a:p>
          <a:p>
            <a:pPr algn="just">
              <a:buFont typeface="Arial" panose="020B0604020202020204" pitchFamily="34" charset="0"/>
              <a:buChar char="•"/>
            </a:pPr>
            <a:r>
              <a:rPr lang="en-IN" sz="2400" b="1" dirty="0">
                <a:solidFill>
                  <a:schemeClr val="tx1"/>
                </a:solidFill>
                <a:latin typeface="Times New Roman" panose="02020603050405020304" pitchFamily="18" charset="0"/>
                <a:cs typeface="Times New Roman" panose="02020603050405020304" pitchFamily="18" charset="0"/>
              </a:rPr>
              <a:t>Akilan . M, Austin Ashley .S, Elayarajan.B ,Manikandan. M, Kalidas. K-2018[3]: </a:t>
            </a:r>
            <a:r>
              <a:rPr lang="en-US" sz="2400" dirty="0">
                <a:solidFill>
                  <a:schemeClr val="tx1"/>
                </a:solidFill>
                <a:latin typeface="Times New Roman" panose="02020603050405020304" pitchFamily="18" charset="0"/>
                <a:cs typeface="Times New Roman" panose="02020603050405020304" pitchFamily="18" charset="0"/>
              </a:rPr>
              <a:t>The project makes its impact in reducing the accidents due to brake failure. Most of the accidents can be reduced by </a:t>
            </a:r>
            <a:r>
              <a:rPr lang="en-IN" sz="2400" dirty="0">
                <a:solidFill>
                  <a:schemeClr val="tx1"/>
                </a:solidFill>
                <a:latin typeface="Times New Roman" panose="02020603050405020304" pitchFamily="18" charset="0"/>
                <a:cs typeface="Times New Roman" panose="02020603050405020304" pitchFamily="18" charset="0"/>
              </a:rPr>
              <a:t>using the system effectively.</a:t>
            </a:r>
            <a:endParaRPr lang="en-IN" sz="2400" b="1" dirty="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IN" sz="2600" b="1" dirty="0">
              <a:solidFill>
                <a:schemeClr val="tx1"/>
              </a:solidFill>
              <a:latin typeface="Times New Roman" panose="02020603050405020304" pitchFamily="18" charset="0"/>
              <a:cs typeface="Times New Roman" panose="02020603050405020304" pitchFamily="18" charset="0"/>
            </a:endParaRPr>
          </a:p>
          <a:p>
            <a:pPr>
              <a:buFont typeface="+mj-lt"/>
              <a:buAutoNum type="arabicPeriod"/>
            </a:pPr>
            <a:endParaRPr lang="en-IN" sz="2600" dirty="0">
              <a:latin typeface="Times New Roman" panose="02020603050405020304" pitchFamily="18" charset="0"/>
              <a:cs typeface="Times New Roman" panose="02020603050405020304" pitchFamily="18" charset="0"/>
            </a:endParaRPr>
          </a:p>
          <a:p>
            <a:pPr>
              <a:buFont typeface="+mj-lt"/>
              <a:buAutoNum type="arabicPeriod"/>
            </a:pPr>
            <a:endParaRPr lang="en-IN" dirty="0"/>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a:buFont typeface="+mj-lt"/>
              <a:buAutoNum type="arabicPeriod"/>
            </a:pPr>
            <a:endParaRPr lang="en-US" dirty="0"/>
          </a:p>
          <a:p>
            <a:pPr>
              <a:buFont typeface="+mj-lt"/>
              <a:buAutoNum type="arabicPeriod"/>
            </a:pPr>
            <a:endParaRPr lang="it-IT" dirty="0"/>
          </a:p>
          <a:p>
            <a:pPr>
              <a:buFont typeface="+mj-lt"/>
              <a:buAutoNum type="arabicPeriod"/>
            </a:pPr>
            <a:endParaRPr lang="en-IN" dirty="0"/>
          </a:p>
          <a:p>
            <a:pPr marL="0" indent="0">
              <a:buNone/>
            </a:pPr>
            <a:endParaRPr lang="en-IN" sz="2400" dirty="0"/>
          </a:p>
          <a:p>
            <a:pPr marL="0" indent="0">
              <a:buNone/>
            </a:pPr>
            <a:endParaRPr lang="en-IN" sz="2400" dirty="0"/>
          </a:p>
          <a:p>
            <a:pPr marL="0" indent="0">
              <a:buNone/>
            </a:pPr>
            <a:endParaRPr lang="en-IN" sz="2400" dirty="0"/>
          </a:p>
          <a:p>
            <a:pPr marL="0" indent="0">
              <a:buNone/>
            </a:pPr>
            <a:endParaRPr lang="en-IN" sz="2400" dirty="0"/>
          </a:p>
          <a:p>
            <a:pPr marL="0" indent="0">
              <a:buNone/>
            </a:pPr>
            <a:endParaRPr lang="en-IN" sz="2400" dirty="0"/>
          </a:p>
        </p:txBody>
      </p:sp>
    </p:spTree>
    <p:extLst>
      <p:ext uri="{BB962C8B-B14F-4D97-AF65-F5344CB8AC3E}">
        <p14:creationId xmlns:p14="http://schemas.microsoft.com/office/powerpoint/2010/main" val="323721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74F3CF-487A-4FE6-A3A7-81BAEB8172A4}"/>
              </a:ext>
            </a:extLst>
          </p:cNvPr>
          <p:cNvSpPr>
            <a:spLocks noGrp="1"/>
          </p:cNvSpPr>
          <p:nvPr>
            <p:ph type="subTitle" idx="1"/>
          </p:nvPr>
        </p:nvSpPr>
        <p:spPr>
          <a:xfrm>
            <a:off x="683580" y="941032"/>
            <a:ext cx="10289219" cy="5353235"/>
          </a:xfrm>
        </p:spPr>
        <p:txBody>
          <a:bodyPr>
            <a:normAutofit lnSpcReduction="10000"/>
          </a:bodyPr>
          <a:lstStyle/>
          <a:p>
            <a:pPr marL="285750" indent="-285750" algn="just">
              <a:buFont typeface="Arial" panose="020B0604020202020204" pitchFamily="34" charset="0"/>
              <a:buChar char="•"/>
            </a:pPr>
            <a:r>
              <a:rPr lang="sv-SE" sz="2400" b="1" dirty="0">
                <a:solidFill>
                  <a:schemeClr val="tx1"/>
                </a:solidFill>
                <a:latin typeface="Times New Roman" panose="02020603050405020304" pitchFamily="18" charset="0"/>
                <a:cs typeface="Times New Roman" panose="02020603050405020304" pitchFamily="18" charset="0"/>
              </a:rPr>
              <a:t>G.VENKATA SIVA, Dr.B.CHANDRA MOHAN REDDY-2018 [4]: </a:t>
            </a:r>
            <a:r>
              <a:rPr lang="en-US" sz="2400" dirty="0">
                <a:solidFill>
                  <a:schemeClr val="tx1"/>
                </a:solidFill>
                <a:latin typeface="Times New Roman" panose="02020603050405020304" pitchFamily="18" charset="0"/>
                <a:cs typeface="Times New Roman" panose="02020603050405020304" pitchFamily="18" charset="0"/>
              </a:rPr>
              <a:t>The main purpose of this paper is to provide such a device to vehicles operator so that any harmful damage and accidents caused by failure of brake can be easily prevented by the proper indication of working condition of brake. </a:t>
            </a:r>
          </a:p>
          <a:p>
            <a:pPr marL="285750" indent="-285750" algn="just">
              <a:buFont typeface="Arial" panose="020B0604020202020204" pitchFamily="34" charset="0"/>
              <a:buChar char="•"/>
            </a:pPr>
            <a:r>
              <a:rPr lang="en-IN" sz="2400" b="1" dirty="0">
                <a:solidFill>
                  <a:schemeClr val="tx1"/>
                </a:solidFill>
                <a:latin typeface="Times New Roman" panose="02020603050405020304" pitchFamily="18" charset="0"/>
                <a:cs typeface="Times New Roman" panose="02020603050405020304" pitchFamily="18" charset="0"/>
              </a:rPr>
              <a:t>D. Zhu, X. Wang, Y. Li and Y. Wang-2017 [5]:</a:t>
            </a:r>
            <a:r>
              <a:rPr lang="en-US" sz="2400" dirty="0">
                <a:solidFill>
                  <a:schemeClr val="tx1"/>
                </a:solidFill>
                <a:latin typeface="Times New Roman" panose="02020603050405020304" pitchFamily="18" charset="0"/>
                <a:cs typeface="Times New Roman" panose="02020603050405020304" pitchFamily="18" charset="0"/>
              </a:rPr>
              <a:t>This study is based on the requirements of the road vehicle functional safety standards of ISO26262 and conducting hazard analysis and risk assessment to braking energy feedback of pure electric vehicle, so effectively limit bad brake to keep the vehicle in a safe condition when Energy regenerative braking failure occurs.</a:t>
            </a:r>
          </a:p>
          <a:p>
            <a:pPr marL="285750" indent="-285750" algn="just">
              <a:buFont typeface="Arial" panose="020B0604020202020204" pitchFamily="34" charset="0"/>
              <a:buChar char="•"/>
            </a:pPr>
            <a:r>
              <a:rPr lang="en-IN" sz="2400" b="1" dirty="0">
                <a:solidFill>
                  <a:schemeClr val="tx1"/>
                </a:solidFill>
                <a:latin typeface="Times New Roman" panose="02020603050405020304" pitchFamily="18" charset="0"/>
                <a:cs typeface="Times New Roman" panose="02020603050405020304" pitchFamily="18" charset="0"/>
              </a:rPr>
              <a:t>Radhakishan Maske, Satesh Surwase, Balbhim Moharir, Vrushabh Mahajan,Vijay Kedar, Prof.Amol Adkine-2017 [6]: </a:t>
            </a:r>
            <a:r>
              <a:rPr lang="en-US" sz="2400" dirty="0">
                <a:solidFill>
                  <a:schemeClr val="tx1"/>
                </a:solidFill>
                <a:latin typeface="Times New Roman" panose="02020603050405020304" pitchFamily="18" charset="0"/>
                <a:cs typeface="Times New Roman" panose="02020603050405020304" pitchFamily="18" charset="0"/>
              </a:rPr>
              <a:t>Auxiliary braking gives additional capability to the driver and to ensure prevention of damage to life and property. The project give more confidence that we will be able to apply in practice, whatever theoretical knowledge.</a:t>
            </a:r>
          </a:p>
          <a:p>
            <a:pPr marL="285750" indent="-285750" algn="just">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223671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947BAB3-4619-4C5B-887B-12D82069CF07}"/>
              </a:ext>
            </a:extLst>
          </p:cNvPr>
          <p:cNvSpPr>
            <a:spLocks noGrp="1"/>
          </p:cNvSpPr>
          <p:nvPr>
            <p:ph type="subTitle" idx="1"/>
          </p:nvPr>
        </p:nvSpPr>
        <p:spPr>
          <a:xfrm>
            <a:off x="852256" y="248575"/>
            <a:ext cx="9516862" cy="6383044"/>
          </a:xfrm>
        </p:spPr>
        <p:txBody>
          <a:bodyPr>
            <a:noAutofit/>
          </a:bodyPr>
          <a:lstStyle/>
          <a:p>
            <a:pPr marL="285750" indent="-285750" algn="just">
              <a:buFont typeface="Arial" panose="020B0604020202020204" pitchFamily="34" charset="0"/>
              <a:buChar char="•"/>
            </a:pPr>
            <a:r>
              <a:rPr lang="en-IN" sz="2400" b="1" dirty="0">
                <a:solidFill>
                  <a:schemeClr val="tx1"/>
                </a:solidFill>
                <a:latin typeface="Times New Roman" panose="02020603050405020304" pitchFamily="18" charset="0"/>
                <a:cs typeface="Times New Roman" panose="02020603050405020304" pitchFamily="18" charset="0"/>
              </a:rPr>
              <a:t>Pandit Biradar, Jitendra Baravkar, Komal Bhujbal, Avi Bhapkar-2016 [7]: </a:t>
            </a:r>
            <a:r>
              <a:rPr lang="en-US" sz="2400" dirty="0">
                <a:solidFill>
                  <a:schemeClr val="tx1"/>
                </a:solidFill>
                <a:latin typeface="Times New Roman" panose="02020603050405020304" pitchFamily="18" charset="0"/>
                <a:cs typeface="Times New Roman" panose="02020603050405020304" pitchFamily="18" charset="0"/>
              </a:rPr>
              <a:t>The aim of this work is to create a better braking system with indicator. Brake failure occurs only because of worn out of brake shoe and cut in liner. </a:t>
            </a:r>
          </a:p>
          <a:p>
            <a:pPr marL="285750" indent="-285750" algn="just">
              <a:buFont typeface="Arial" panose="020B0604020202020204" pitchFamily="34" charset="0"/>
              <a:buChar char="•"/>
            </a:pPr>
            <a:r>
              <a:rPr lang="en-IN" sz="2400" b="1" dirty="0">
                <a:solidFill>
                  <a:schemeClr val="tx1"/>
                </a:solidFill>
                <a:latin typeface="Times New Roman" panose="02020603050405020304" pitchFamily="18" charset="0"/>
                <a:cs typeface="Times New Roman" panose="02020603050405020304" pitchFamily="18" charset="0"/>
              </a:rPr>
              <a:t>Sungyeon Ko1 Chulho Song,JeongmanPark, Jiweon KoInbeom Yang2,Hyunsoo Kim 2013[8</a:t>
            </a:r>
            <a:r>
              <a:rPr lang="en-IN" sz="2400" dirty="0">
                <a:solidFill>
                  <a:schemeClr val="tx1"/>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 In-wheel motor torque control showed better performance with a smaller slip ratio and a shorter braking distance compared with the ABS. </a:t>
            </a:r>
            <a:endParaRPr lang="en-IN" sz="24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400" b="1" dirty="0">
                <a:solidFill>
                  <a:schemeClr val="tx1"/>
                </a:solidFill>
                <a:latin typeface="Times New Roman" panose="02020603050405020304" pitchFamily="18" charset="0"/>
                <a:cs typeface="Times New Roman" panose="02020603050405020304" pitchFamily="18" charset="0"/>
              </a:rPr>
              <a:t>K. Sundareswaran, P.Sankar, and P.Srinivasa Rao Nayak-2012 [9]: </a:t>
            </a:r>
            <a:r>
              <a:rPr lang="en-US" sz="2400" dirty="0">
                <a:solidFill>
                  <a:schemeClr val="tx1"/>
                </a:solidFill>
                <a:latin typeface="Times New Roman" panose="02020603050405020304" pitchFamily="18" charset="0"/>
                <a:cs typeface="Times New Roman" panose="02020603050405020304" pitchFamily="18" charset="0"/>
              </a:rPr>
              <a:t>This paper has focused on the possible dynamic braking of AC voltage controller fed variable speed capacitor-run motors. It was proposed to run the machine with AC voltage controller for variable speed operation and then the power converter operation is modified to result half controlled operation, which was expected to cause dynamic braking. </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677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04594B5C-4EDC-4092-99EF-C73A31F6BF01}"/>
              </a:ext>
            </a:extLst>
          </p:cNvPr>
          <p:cNvSpPr>
            <a:spLocks noGrp="1"/>
          </p:cNvSpPr>
          <p:nvPr>
            <p:ph type="title"/>
          </p:nvPr>
        </p:nvSpPr>
        <p:spPr>
          <a:xfrm>
            <a:off x="2623126" y="161637"/>
            <a:ext cx="4442335" cy="671580"/>
          </a:xfrm>
        </p:spPr>
        <p:txBody>
          <a:bodyPr>
            <a:noAutofit/>
          </a:bodyPr>
          <a:lstStyle/>
          <a:p>
            <a:r>
              <a:rPr lang="en-IN" sz="40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a:t>
            </a:r>
          </a:p>
        </p:txBody>
      </p:sp>
      <p:sp>
        <p:nvSpPr>
          <p:cNvPr id="27" name="Content Placeholder 26">
            <a:extLst>
              <a:ext uri="{FF2B5EF4-FFF2-40B4-BE49-F238E27FC236}">
                <a16:creationId xmlns:a16="http://schemas.microsoft.com/office/drawing/2014/main" id="{A82ED72E-FE4E-4495-A67D-88400CF319D3}"/>
              </a:ext>
            </a:extLst>
          </p:cNvPr>
          <p:cNvSpPr>
            <a:spLocks noGrp="1"/>
          </p:cNvSpPr>
          <p:nvPr>
            <p:ph idx="1"/>
          </p:nvPr>
        </p:nvSpPr>
        <p:spPr>
          <a:xfrm>
            <a:off x="267856" y="833217"/>
            <a:ext cx="11748654" cy="5863147"/>
          </a:xfrm>
        </p:spPr>
        <p:txBody>
          <a:bodyPr/>
          <a:lstStyle/>
          <a:p>
            <a:pPr marL="0" indent="0">
              <a:buNone/>
            </a:pPr>
            <a:r>
              <a:rPr lang="en-IN" dirty="0"/>
              <a:t>                                       </a:t>
            </a:r>
          </a:p>
        </p:txBody>
      </p:sp>
      <p:sp>
        <p:nvSpPr>
          <p:cNvPr id="53" name="Rectangle: Rounded Corners 9">
            <a:extLst>
              <a:ext uri="{FF2B5EF4-FFF2-40B4-BE49-F238E27FC236}">
                <a16:creationId xmlns:a16="http://schemas.microsoft.com/office/drawing/2014/main" id="{1E44C44F-7868-4B48-8E4F-5FCA341E4A42}"/>
              </a:ext>
            </a:extLst>
          </p:cNvPr>
          <p:cNvSpPr>
            <a:spLocks noChangeArrowheads="1"/>
          </p:cNvSpPr>
          <p:nvPr/>
        </p:nvSpPr>
        <p:spPr bwMode="auto">
          <a:xfrm>
            <a:off x="3826598" y="1593245"/>
            <a:ext cx="2027237" cy="3946525"/>
          </a:xfrm>
          <a:prstGeom prst="roundRect">
            <a:avLst>
              <a:gd name="adj" fmla="val 16667"/>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STM</a:t>
            </a: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MICROCONTROLLER</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Rounded Corners 11">
            <a:extLst>
              <a:ext uri="{FF2B5EF4-FFF2-40B4-BE49-F238E27FC236}">
                <a16:creationId xmlns:a16="http://schemas.microsoft.com/office/drawing/2014/main" id="{72D0C390-8F82-4AFE-A181-2B0784C863FA}"/>
              </a:ext>
            </a:extLst>
          </p:cNvPr>
          <p:cNvSpPr>
            <a:spLocks noChangeArrowheads="1"/>
          </p:cNvSpPr>
          <p:nvPr/>
        </p:nvSpPr>
        <p:spPr bwMode="auto">
          <a:xfrm>
            <a:off x="2170016" y="1708338"/>
            <a:ext cx="1343025" cy="1000125"/>
          </a:xfrm>
          <a:prstGeom prst="roundRect">
            <a:avLst>
              <a:gd name="adj" fmla="val 16667"/>
            </a:avLst>
          </a:prstGeom>
          <a:solidFill>
            <a:srgbClr val="9BBB59"/>
          </a:solidFill>
          <a:ln w="38100">
            <a:solidFill>
              <a:srgbClr val="FFFFFF"/>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cs typeface="Times New Roman" panose="02020603050405020304" pitchFamily="18" charset="0"/>
              </a:rPr>
              <a:t>ADXL 335</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Accelerometer</a:t>
            </a:r>
            <a:endParaRPr kumimoji="0" lang="en-US" altLang="en-US" sz="12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Rounded Corners 10">
            <a:extLst>
              <a:ext uri="{FF2B5EF4-FFF2-40B4-BE49-F238E27FC236}">
                <a16:creationId xmlns:a16="http://schemas.microsoft.com/office/drawing/2014/main" id="{E5A1C140-0154-49B5-B5B7-CBD5EB4DE0FE}"/>
              </a:ext>
            </a:extLst>
          </p:cNvPr>
          <p:cNvSpPr>
            <a:spLocks noChangeArrowheads="1"/>
          </p:cNvSpPr>
          <p:nvPr/>
        </p:nvSpPr>
        <p:spPr bwMode="auto">
          <a:xfrm>
            <a:off x="2064663" y="4498860"/>
            <a:ext cx="1343025" cy="990600"/>
          </a:xfrm>
          <a:prstGeom prst="roundRect">
            <a:avLst>
              <a:gd name="adj" fmla="val 16667"/>
            </a:avLst>
          </a:prstGeom>
          <a:solidFill>
            <a:srgbClr val="9BBB59"/>
          </a:solidFill>
          <a:ln w="38100">
            <a:solidFill>
              <a:srgbClr val="FFFFFF"/>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BRA KE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cs typeface="Times New Roman" panose="02020603050405020304" pitchFamily="18" charset="0"/>
              </a:rPr>
              <a:t>PEDAL</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6" name="Arrow: Up 55">
            <a:extLst>
              <a:ext uri="{FF2B5EF4-FFF2-40B4-BE49-F238E27FC236}">
                <a16:creationId xmlns:a16="http://schemas.microsoft.com/office/drawing/2014/main" id="{6104B6B6-1607-4E34-B628-3627FCFA1EFD}"/>
              </a:ext>
            </a:extLst>
          </p:cNvPr>
          <p:cNvSpPr>
            <a:spLocks noChangeArrowheads="1"/>
          </p:cNvSpPr>
          <p:nvPr/>
        </p:nvSpPr>
        <p:spPr bwMode="auto">
          <a:xfrm>
            <a:off x="2630825" y="2770361"/>
            <a:ext cx="210703" cy="1728499"/>
          </a:xfrm>
          <a:prstGeom prst="upArrow">
            <a:avLst>
              <a:gd name="adj1" fmla="val 50000"/>
              <a:gd name="adj2" fmla="val 118333"/>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rot="0" vert="eaVert" wrap="square" lIns="91440" tIns="45720" rIns="91440" bIns="45720" anchor="t" anchorCtr="0" upright="1">
            <a:noAutofit/>
          </a:bodyPr>
          <a:lstStyle/>
          <a:p>
            <a:endParaRPr lang="en-IN" dirty="0"/>
          </a:p>
        </p:txBody>
      </p:sp>
      <p:sp>
        <p:nvSpPr>
          <p:cNvPr id="57" name="Arrow: Right 56">
            <a:extLst>
              <a:ext uri="{FF2B5EF4-FFF2-40B4-BE49-F238E27FC236}">
                <a16:creationId xmlns:a16="http://schemas.microsoft.com/office/drawing/2014/main" id="{40D146B6-D2E1-4682-931C-AD3151B88689}"/>
              </a:ext>
            </a:extLst>
          </p:cNvPr>
          <p:cNvSpPr>
            <a:spLocks noChangeArrowheads="1"/>
          </p:cNvSpPr>
          <p:nvPr/>
        </p:nvSpPr>
        <p:spPr bwMode="auto">
          <a:xfrm>
            <a:off x="5845105" y="3292057"/>
            <a:ext cx="322287" cy="146656"/>
          </a:xfrm>
          <a:prstGeom prst="rightArrow">
            <a:avLst>
              <a:gd name="adj1" fmla="val 50000"/>
              <a:gd name="adj2" fmla="val 90097"/>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rot="0" vert="horz" wrap="square" lIns="91440" tIns="45720" rIns="91440" bIns="45720" anchor="t" anchorCtr="0" upright="1">
            <a:noAutofit/>
          </a:bodyPr>
          <a:lstStyle/>
          <a:p>
            <a:endParaRPr lang="en-IN"/>
          </a:p>
        </p:txBody>
      </p:sp>
      <p:sp>
        <p:nvSpPr>
          <p:cNvPr id="58" name="Rectangle: Rounded Corners 8">
            <a:extLst>
              <a:ext uri="{FF2B5EF4-FFF2-40B4-BE49-F238E27FC236}">
                <a16:creationId xmlns:a16="http://schemas.microsoft.com/office/drawing/2014/main" id="{26DBB140-17A5-463A-AAC2-DC1FB26797C4}"/>
              </a:ext>
            </a:extLst>
          </p:cNvPr>
          <p:cNvSpPr>
            <a:spLocks noChangeArrowheads="1"/>
          </p:cNvSpPr>
          <p:nvPr/>
        </p:nvSpPr>
        <p:spPr bwMode="auto">
          <a:xfrm>
            <a:off x="6167392" y="1674539"/>
            <a:ext cx="1466850" cy="1230312"/>
          </a:xfrm>
          <a:prstGeom prst="roundRect">
            <a:avLst>
              <a:gd name="adj" fmla="val 16667"/>
            </a:avLst>
          </a:prstGeom>
          <a:solidFill>
            <a:srgbClr val="9BBB59"/>
          </a:solidFill>
          <a:ln w="38100">
            <a:solidFill>
              <a:srgbClr val="FFFFFF"/>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cs typeface="Times New Roman" panose="02020603050405020304" pitchFamily="18" charset="0"/>
              </a:rPr>
              <a:t>LCD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DISPLAY</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Arrow: Right 58">
            <a:extLst>
              <a:ext uri="{FF2B5EF4-FFF2-40B4-BE49-F238E27FC236}">
                <a16:creationId xmlns:a16="http://schemas.microsoft.com/office/drawing/2014/main" id="{57C9E7A0-40B9-4937-BE6D-D2CFA5DFD565}"/>
              </a:ext>
            </a:extLst>
          </p:cNvPr>
          <p:cNvSpPr>
            <a:spLocks noChangeArrowheads="1"/>
          </p:cNvSpPr>
          <p:nvPr/>
        </p:nvSpPr>
        <p:spPr bwMode="auto">
          <a:xfrm>
            <a:off x="5852221" y="2208401"/>
            <a:ext cx="322287" cy="146656"/>
          </a:xfrm>
          <a:prstGeom prst="rightArrow">
            <a:avLst>
              <a:gd name="adj1" fmla="val 50000"/>
              <a:gd name="adj2" fmla="val 98529"/>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rot="0" vert="horz" wrap="square" lIns="91440" tIns="45720" rIns="91440" bIns="45720" anchor="t" anchorCtr="0" upright="1">
            <a:noAutofit/>
          </a:bodyPr>
          <a:lstStyle/>
          <a:p>
            <a:endParaRPr lang="en-IN"/>
          </a:p>
        </p:txBody>
      </p:sp>
      <p:sp>
        <p:nvSpPr>
          <p:cNvPr id="60" name="Arrow: Right 59">
            <a:extLst>
              <a:ext uri="{FF2B5EF4-FFF2-40B4-BE49-F238E27FC236}">
                <a16:creationId xmlns:a16="http://schemas.microsoft.com/office/drawing/2014/main" id="{A62EB311-5E4F-43AF-B919-9900ADD6FD0E}"/>
              </a:ext>
            </a:extLst>
          </p:cNvPr>
          <p:cNvSpPr>
            <a:spLocks noChangeArrowheads="1"/>
          </p:cNvSpPr>
          <p:nvPr/>
        </p:nvSpPr>
        <p:spPr bwMode="auto">
          <a:xfrm>
            <a:off x="7682923" y="3348742"/>
            <a:ext cx="409558" cy="160516"/>
          </a:xfrm>
          <a:prstGeom prst="rightArrow">
            <a:avLst>
              <a:gd name="adj1" fmla="val 50000"/>
              <a:gd name="adj2" fmla="val 111667"/>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rot="0" vert="horz" wrap="square" lIns="91440" tIns="45720" rIns="91440" bIns="45720" anchor="t" anchorCtr="0" upright="1">
            <a:noAutofit/>
          </a:bodyPr>
          <a:lstStyle/>
          <a:p>
            <a:endParaRPr lang="en-IN"/>
          </a:p>
        </p:txBody>
      </p:sp>
      <p:sp>
        <p:nvSpPr>
          <p:cNvPr id="61" name="Rectangle: Rounded Corners 7">
            <a:extLst>
              <a:ext uri="{FF2B5EF4-FFF2-40B4-BE49-F238E27FC236}">
                <a16:creationId xmlns:a16="http://schemas.microsoft.com/office/drawing/2014/main" id="{432E9F2A-C39E-4E9E-A779-8F9BBD348FA9}"/>
              </a:ext>
            </a:extLst>
          </p:cNvPr>
          <p:cNvSpPr>
            <a:spLocks noChangeArrowheads="1"/>
          </p:cNvSpPr>
          <p:nvPr/>
        </p:nvSpPr>
        <p:spPr bwMode="auto">
          <a:xfrm>
            <a:off x="6216073" y="2987158"/>
            <a:ext cx="1466850" cy="1063625"/>
          </a:xfrm>
          <a:prstGeom prst="roundRect">
            <a:avLst>
              <a:gd name="adj" fmla="val 16667"/>
            </a:avLst>
          </a:prstGeom>
          <a:solidFill>
            <a:srgbClr val="9BBB59"/>
          </a:solidFill>
          <a:ln w="38100">
            <a:solidFill>
              <a:srgbClr val="FFFFFF"/>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cs typeface="Times New Roman" panose="02020603050405020304" pitchFamily="18" charset="0"/>
              </a:rPr>
              <a:t>MOTOR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DRIVER</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Arrow: Right 61">
            <a:extLst>
              <a:ext uri="{FF2B5EF4-FFF2-40B4-BE49-F238E27FC236}">
                <a16:creationId xmlns:a16="http://schemas.microsoft.com/office/drawing/2014/main" id="{D58100FD-2EB0-4E0A-B5E3-2D24326D5A4D}"/>
              </a:ext>
            </a:extLst>
          </p:cNvPr>
          <p:cNvSpPr/>
          <p:nvPr/>
        </p:nvSpPr>
        <p:spPr>
          <a:xfrm flipV="1">
            <a:off x="4838700" y="7232247"/>
            <a:ext cx="495300" cy="198120"/>
          </a:xfrm>
          <a:prstGeom prst="rightArrow">
            <a:avLst/>
          </a:prstGeom>
        </p:spPr>
        <p:style>
          <a:lnRef idx="0">
            <a:schemeClr val="dk1"/>
          </a:lnRef>
          <a:fillRef idx="3">
            <a:schemeClr val="dk1"/>
          </a:fillRef>
          <a:effectRef idx="3">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63" name="Rectangle: Rounded Corners 13">
            <a:extLst>
              <a:ext uri="{FF2B5EF4-FFF2-40B4-BE49-F238E27FC236}">
                <a16:creationId xmlns:a16="http://schemas.microsoft.com/office/drawing/2014/main" id="{64BD473B-0015-48FB-A503-F8C9D4485B24}"/>
              </a:ext>
            </a:extLst>
          </p:cNvPr>
          <p:cNvSpPr>
            <a:spLocks noChangeArrowheads="1"/>
          </p:cNvSpPr>
          <p:nvPr/>
        </p:nvSpPr>
        <p:spPr bwMode="auto">
          <a:xfrm>
            <a:off x="6260523" y="4439032"/>
            <a:ext cx="1466850" cy="1208087"/>
          </a:xfrm>
          <a:prstGeom prst="roundRect">
            <a:avLst>
              <a:gd name="adj" fmla="val 16667"/>
            </a:avLst>
          </a:prstGeom>
          <a:solidFill>
            <a:srgbClr val="9BBB59"/>
          </a:solidFill>
          <a:ln w="38100">
            <a:solidFill>
              <a:srgbClr val="FFFFFF"/>
            </a:solidFill>
            <a:round/>
            <a:headEnd/>
            <a:tailEnd/>
          </a:ln>
          <a:effectLst>
            <a:outerShdw dist="20000" dir="5400000" rotWithShape="0">
              <a:srgbClr val="000000">
                <a:alpha val="37999"/>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12V DC ADAPTER</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64" name="Rectangle 66">
            <a:extLst>
              <a:ext uri="{FF2B5EF4-FFF2-40B4-BE49-F238E27FC236}">
                <a16:creationId xmlns:a16="http://schemas.microsoft.com/office/drawing/2014/main" id="{84046103-71AC-42A8-A5F5-B8F6949844DE}"/>
              </a:ext>
            </a:extLst>
          </p:cNvPr>
          <p:cNvSpPr>
            <a:spLocks noChangeArrowheads="1"/>
          </p:cNvSpPr>
          <p:nvPr/>
        </p:nvSpPr>
        <p:spPr bwMode="auto">
          <a:xfrm>
            <a:off x="3204839" y="815783"/>
            <a:ext cx="3673753"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u="sng" dirty="0">
                <a:latin typeface="Times New Roman" panose="02020603050405020304" pitchFamily="18" charset="0"/>
                <a:ea typeface="Times New Roman" panose="02020603050405020304" pitchFamily="18" charset="0"/>
                <a:cs typeface="Times New Roman" panose="02020603050405020304" pitchFamily="18" charset="0"/>
              </a:rPr>
              <a:t>Block Diagram of Project</a:t>
            </a:r>
            <a:r>
              <a:rPr kumimoji="0" lang="en-US" altLang="en-US" sz="2000" b="1" i="0" u="sng"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65" name="Rectangle 73">
            <a:extLst>
              <a:ext uri="{FF2B5EF4-FFF2-40B4-BE49-F238E27FC236}">
                <a16:creationId xmlns:a16="http://schemas.microsoft.com/office/drawing/2014/main" id="{A4F01225-696C-4EDC-8A78-75030B4C822C}"/>
              </a:ext>
            </a:extLst>
          </p:cNvPr>
          <p:cNvSpPr>
            <a:spLocks noChangeArrowheads="1"/>
          </p:cNvSpPr>
          <p:nvPr/>
        </p:nvSpPr>
        <p:spPr bwMode="auto">
          <a:xfrm>
            <a:off x="120073" y="466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6" name="AutoShape 74">
            <a:extLst>
              <a:ext uri="{FF2B5EF4-FFF2-40B4-BE49-F238E27FC236}">
                <a16:creationId xmlns:a16="http://schemas.microsoft.com/office/drawing/2014/main" id="{EA0C185F-6512-4EA2-A4F9-7915274D7FD4}"/>
              </a:ext>
            </a:extLst>
          </p:cNvPr>
          <p:cNvSpPr>
            <a:spLocks noChangeArrowheads="1"/>
          </p:cNvSpPr>
          <p:nvPr/>
        </p:nvSpPr>
        <p:spPr bwMode="auto">
          <a:xfrm>
            <a:off x="3486103" y="2115783"/>
            <a:ext cx="340494" cy="165946"/>
          </a:xfrm>
          <a:prstGeom prst="rightArrow">
            <a:avLst>
              <a:gd name="adj1" fmla="val 50000"/>
              <a:gd name="adj2" fmla="val 90244"/>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vert="horz" wrap="square" lIns="91440" tIns="45720" rIns="91440" bIns="45720" numCol="1" anchor="t" anchorCtr="0" compatLnSpc="1">
            <a:prstTxWarp prst="textNoShape">
              <a:avLst/>
            </a:prstTxWarp>
          </a:bodyPr>
          <a:lstStyle/>
          <a:p>
            <a:endParaRPr lang="en-IN"/>
          </a:p>
        </p:txBody>
      </p:sp>
      <p:sp>
        <p:nvSpPr>
          <p:cNvPr id="19" name="Rectangle: Rounded Corners 7">
            <a:extLst>
              <a:ext uri="{FF2B5EF4-FFF2-40B4-BE49-F238E27FC236}">
                <a16:creationId xmlns:a16="http://schemas.microsoft.com/office/drawing/2014/main" id="{D16CC8DB-48E2-44D1-8757-160C57E2E63C}"/>
              </a:ext>
            </a:extLst>
          </p:cNvPr>
          <p:cNvSpPr>
            <a:spLocks noChangeArrowheads="1"/>
          </p:cNvSpPr>
          <p:nvPr/>
        </p:nvSpPr>
        <p:spPr bwMode="auto">
          <a:xfrm>
            <a:off x="8129406" y="2897187"/>
            <a:ext cx="1466850" cy="1063625"/>
          </a:xfrm>
          <a:prstGeom prst="roundRect">
            <a:avLst>
              <a:gd name="adj" fmla="val 16667"/>
            </a:avLst>
          </a:prstGeom>
          <a:solidFill>
            <a:srgbClr val="9BBB59"/>
          </a:solidFill>
          <a:ln w="38100">
            <a:solidFill>
              <a:srgbClr val="FFFFFF"/>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cs typeface="Times New Roman" panose="02020603050405020304" pitchFamily="18" charset="0"/>
              </a:rPr>
              <a:t>GEARED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cs typeface="Times New Roman" panose="02020603050405020304" pitchFamily="18" charset="0"/>
              </a:rPr>
              <a:t>DC</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MOTOR</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Arrow: Down 1">
            <a:extLst>
              <a:ext uri="{FF2B5EF4-FFF2-40B4-BE49-F238E27FC236}">
                <a16:creationId xmlns:a16="http://schemas.microsoft.com/office/drawing/2014/main" id="{ABCC8979-4D4C-403B-9E6D-D15B37F0CDB8}"/>
              </a:ext>
            </a:extLst>
          </p:cNvPr>
          <p:cNvSpPr/>
          <p:nvPr/>
        </p:nvSpPr>
        <p:spPr>
          <a:xfrm rot="10800000">
            <a:off x="6878592" y="4068217"/>
            <a:ext cx="186869" cy="37952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71955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2A4C-5806-4941-9192-261D423B2DF3}"/>
              </a:ext>
            </a:extLst>
          </p:cNvPr>
          <p:cNvSpPr>
            <a:spLocks noGrp="1"/>
          </p:cNvSpPr>
          <p:nvPr>
            <p:ph type="title"/>
          </p:nvPr>
        </p:nvSpPr>
        <p:spPr>
          <a:xfrm>
            <a:off x="677334" y="301841"/>
            <a:ext cx="8596668" cy="1628559"/>
          </a:xfrm>
        </p:spPr>
        <p:txBody>
          <a:bodyPr/>
          <a:lstStyle/>
          <a:p>
            <a:pPr algn="ctr"/>
            <a:r>
              <a:rPr lang="en-IN" dirty="0">
                <a:solidFill>
                  <a:srgbClr val="FF0000"/>
                </a:solidFill>
                <a:latin typeface="Times New Roman" panose="02020603050405020304" pitchFamily="18" charset="0"/>
                <a:cs typeface="Times New Roman" panose="02020603050405020304" pitchFamily="18" charset="0"/>
              </a:rPr>
              <a:t>HARDWARE COMPONENTS USED</a:t>
            </a:r>
            <a:br>
              <a:rPr lang="en-IN" dirty="0">
                <a:solidFill>
                  <a:srgbClr val="FF0000"/>
                </a:solidFill>
              </a:rPr>
            </a:br>
            <a:endParaRPr lang="en-IN" sz="2800" dirty="0">
              <a:solidFill>
                <a:schemeClr val="tx1"/>
              </a:solidFill>
            </a:endParaRPr>
          </a:p>
        </p:txBody>
      </p:sp>
      <p:sp>
        <p:nvSpPr>
          <p:cNvPr id="3" name="Content Placeholder 2">
            <a:extLst>
              <a:ext uri="{FF2B5EF4-FFF2-40B4-BE49-F238E27FC236}">
                <a16:creationId xmlns:a16="http://schemas.microsoft.com/office/drawing/2014/main" id="{15332EA4-FD51-4EB0-8667-AB537B415B84}"/>
              </a:ext>
            </a:extLst>
          </p:cNvPr>
          <p:cNvSpPr>
            <a:spLocks noGrp="1"/>
          </p:cNvSpPr>
          <p:nvPr>
            <p:ph idx="1"/>
          </p:nvPr>
        </p:nvSpPr>
        <p:spPr>
          <a:xfrm>
            <a:off x="677334" y="1420965"/>
            <a:ext cx="8596668" cy="4620397"/>
          </a:xfrm>
        </p:spPr>
        <p:txBody>
          <a:bodyPr>
            <a:normAutofit/>
          </a:bodyPr>
          <a:lstStyle/>
          <a:p>
            <a:pPr marL="0" indent="0" algn="ctr">
              <a:buNone/>
            </a:pPr>
            <a:r>
              <a:rPr lang="en-IN" sz="3600" dirty="0">
                <a:solidFill>
                  <a:schemeClr val="tx1"/>
                </a:solidFill>
                <a:latin typeface="Times New Roman" panose="02020603050405020304" pitchFamily="18" charset="0"/>
                <a:cs typeface="Times New Roman" panose="02020603050405020304" pitchFamily="18" charset="0"/>
              </a:rPr>
              <a:t>               ADXL 335 ACCELEROMETER</a:t>
            </a:r>
            <a:endParaRPr lang="en-IN" sz="3600"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1FFED1AF-08F7-437F-8715-1242604A4777}"/>
              </a:ext>
            </a:extLst>
          </p:cNvPr>
          <p:cNvSpPr>
            <a:spLocks noChangeArrowheads="1"/>
          </p:cNvSpPr>
          <p:nvPr/>
        </p:nvSpPr>
        <p:spPr bwMode="auto">
          <a:xfrm>
            <a:off x="3000652" y="239697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3" descr="Tutorial for Interfacing ADXL335 Accelerometer Module with Arduino">
            <a:extLst>
              <a:ext uri="{FF2B5EF4-FFF2-40B4-BE49-F238E27FC236}">
                <a16:creationId xmlns:a16="http://schemas.microsoft.com/office/drawing/2014/main" id="{9BB9329E-D7A7-4788-93F0-F9565CF93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193" t="11314" r="17674" b="13477"/>
          <a:stretch>
            <a:fillRect/>
          </a:stretch>
        </p:blipFill>
        <p:spPr bwMode="auto">
          <a:xfrm>
            <a:off x="2970684" y="2727511"/>
            <a:ext cx="5360516" cy="31871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51DDFF15-EF8E-4161-AE8B-4B5671A733E1}"/>
              </a:ext>
            </a:extLst>
          </p:cNvPr>
          <p:cNvSpPr>
            <a:spLocks noChangeArrowheads="1"/>
          </p:cNvSpPr>
          <p:nvPr/>
        </p:nvSpPr>
        <p:spPr bwMode="auto">
          <a:xfrm>
            <a:off x="3000652" y="54370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602955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BA72-5B34-4431-A8DA-DA98CC6FCCE0}"/>
              </a:ext>
            </a:extLst>
          </p:cNvPr>
          <p:cNvSpPr>
            <a:spLocks noGrp="1"/>
          </p:cNvSpPr>
          <p:nvPr>
            <p:ph type="title"/>
          </p:nvPr>
        </p:nvSpPr>
        <p:spPr/>
        <p:txBody>
          <a:bodyPr/>
          <a:lstStyle/>
          <a:p>
            <a:pPr algn="ctr"/>
            <a:r>
              <a:rPr lang="en-IN" dirty="0">
                <a:solidFill>
                  <a:schemeClr val="tx1"/>
                </a:solidFill>
                <a:latin typeface="Times New Roman" panose="02020603050405020304" pitchFamily="18" charset="0"/>
                <a:cs typeface="Times New Roman" panose="02020603050405020304" pitchFamily="18" charset="0"/>
              </a:rPr>
              <a:t>STM32 Microcontroller </a:t>
            </a:r>
            <a:br>
              <a:rPr lang="en-IN" dirty="0"/>
            </a:br>
            <a:endParaRPr lang="en-IN" dirty="0"/>
          </a:p>
        </p:txBody>
      </p:sp>
      <p:sp>
        <p:nvSpPr>
          <p:cNvPr id="7" name="Text Placeholder 6">
            <a:extLst>
              <a:ext uri="{FF2B5EF4-FFF2-40B4-BE49-F238E27FC236}">
                <a16:creationId xmlns:a16="http://schemas.microsoft.com/office/drawing/2014/main" id="{80BE0ED8-3C45-4FEB-88D9-439688AD7871}"/>
              </a:ext>
            </a:extLst>
          </p:cNvPr>
          <p:cNvSpPr>
            <a:spLocks noGrp="1"/>
          </p:cNvSpPr>
          <p:nvPr>
            <p:ph type="body" idx="1"/>
          </p:nvPr>
        </p:nvSpPr>
        <p:spPr>
          <a:xfrm>
            <a:off x="675744" y="2160982"/>
            <a:ext cx="5076985" cy="4087417"/>
          </a:xfrm>
        </p:spPr>
        <p:txBody>
          <a:bodyPr/>
          <a:lstStyle/>
          <a:p>
            <a:pPr marL="342900" lvl="0" indent="-342900">
              <a:buClr>
                <a:schemeClr val="tx1"/>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Architecture: 32-bit ARM CortexM3</a:t>
            </a:r>
          </a:p>
          <a:p>
            <a:pPr marL="342900" lvl="0" indent="-342900">
              <a:buClr>
                <a:schemeClr val="tx1"/>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Operating Voltage: 2.7V to 3.6V</a:t>
            </a:r>
            <a:endParaRPr lang="en-IN" dirty="0">
              <a:latin typeface="Times New Roman" panose="02020603050405020304" pitchFamily="18" charset="0"/>
              <a:cs typeface="Times New Roman" panose="02020603050405020304" pitchFamily="18" charset="0"/>
            </a:endParaRPr>
          </a:p>
          <a:p>
            <a:pPr marL="342900" lvl="0" indent="-342900">
              <a:buClr>
                <a:schemeClr val="tx1"/>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CPU Frequency: 72 MHz</a:t>
            </a:r>
            <a:endParaRPr lang="en-IN" dirty="0">
              <a:latin typeface="Times New Roman" panose="02020603050405020304" pitchFamily="18" charset="0"/>
              <a:cs typeface="Times New Roman" panose="02020603050405020304" pitchFamily="18" charset="0"/>
            </a:endParaRPr>
          </a:p>
          <a:p>
            <a:pPr marL="342900" lvl="0" indent="-342900">
              <a:buClr>
                <a:schemeClr val="tx1"/>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Number of GPIO pins: 37</a:t>
            </a:r>
            <a:endParaRPr lang="en-IN" dirty="0">
              <a:latin typeface="Times New Roman" panose="02020603050405020304" pitchFamily="18" charset="0"/>
              <a:cs typeface="Times New Roman" panose="02020603050405020304" pitchFamily="18" charset="0"/>
            </a:endParaRPr>
          </a:p>
          <a:p>
            <a:pPr marL="342900" lvl="0" indent="-342900">
              <a:buClr>
                <a:schemeClr val="tx1"/>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Number of PWM pins: 12</a:t>
            </a:r>
            <a:endParaRPr lang="en-IN" dirty="0">
              <a:latin typeface="Times New Roman" panose="02020603050405020304" pitchFamily="18" charset="0"/>
              <a:cs typeface="Times New Roman" panose="02020603050405020304" pitchFamily="18" charset="0"/>
            </a:endParaRPr>
          </a:p>
          <a:p>
            <a:pPr marL="342900" lvl="0" indent="-342900">
              <a:buClr>
                <a:schemeClr val="tx1"/>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Analog input Pins: 10 (12-bit)</a:t>
            </a:r>
            <a:endParaRPr lang="en-IN" dirty="0">
              <a:latin typeface="Times New Roman" panose="02020603050405020304" pitchFamily="18" charset="0"/>
              <a:cs typeface="Times New Roman" panose="02020603050405020304" pitchFamily="18" charset="0"/>
            </a:endParaRPr>
          </a:p>
          <a:p>
            <a:pPr>
              <a:buClr>
                <a:schemeClr val="tx1"/>
              </a:buClr>
            </a:pPr>
            <a:endParaRPr lang="en-IN" dirty="0"/>
          </a:p>
        </p:txBody>
      </p:sp>
      <p:pic>
        <p:nvPicPr>
          <p:cNvPr id="4" name="Picture 3" descr="Buy STM32F103C8T6 Microcomputer STM32 ARM Core Board | Robu.in">
            <a:extLst>
              <a:ext uri="{FF2B5EF4-FFF2-40B4-BE49-F238E27FC236}">
                <a16:creationId xmlns:a16="http://schemas.microsoft.com/office/drawing/2014/main" id="{BE87C4E2-328D-4294-B98D-E6B9444131A8}"/>
              </a:ext>
            </a:extLst>
          </p:cNvPr>
          <p:cNvPicPr/>
          <p:nvPr/>
        </p:nvPicPr>
        <p:blipFill>
          <a:blip r:embed="rId2">
            <a:extLst>
              <a:ext uri="{28A0092B-C50C-407E-A947-70E740481C1C}">
                <a14:useLocalDpi xmlns:a14="http://schemas.microsoft.com/office/drawing/2010/main" val="0"/>
              </a:ext>
            </a:extLst>
          </a:blip>
          <a:srcRect t="11640" b="1410"/>
          <a:stretch>
            <a:fillRect/>
          </a:stretch>
        </p:blipFill>
        <p:spPr>
          <a:xfrm>
            <a:off x="6096000" y="1408627"/>
            <a:ext cx="5221549" cy="3756660"/>
          </a:xfrm>
          <a:prstGeom prst="rect">
            <a:avLst/>
          </a:prstGeom>
          <a:noFill/>
          <a:ln>
            <a:noFill/>
          </a:ln>
        </p:spPr>
      </p:pic>
    </p:spTree>
    <p:extLst>
      <p:ext uri="{BB962C8B-B14F-4D97-AF65-F5344CB8AC3E}">
        <p14:creationId xmlns:p14="http://schemas.microsoft.com/office/powerpoint/2010/main" val="30183061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1096</TotalTime>
  <Words>1562</Words>
  <Application>Microsoft Office PowerPoint</Application>
  <PresentationFormat>Widescreen</PresentationFormat>
  <Paragraphs>121</Paragraphs>
  <Slides>22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Times New Roman</vt:lpstr>
      <vt:lpstr>Trebuchet MS</vt:lpstr>
      <vt:lpstr>Wingdings</vt:lpstr>
      <vt:lpstr>Wingdings 3</vt:lpstr>
      <vt:lpstr>Facet</vt:lpstr>
      <vt:lpstr>MANGALORE INSTITUTE OF TECHNOLOGY AND  ENGINEERING</vt:lpstr>
      <vt:lpstr>ABSTRACT</vt:lpstr>
      <vt:lpstr>                    PROBLEM STATEMENT</vt:lpstr>
      <vt:lpstr>LITERATURE SURVEY  </vt:lpstr>
      <vt:lpstr>PowerPoint Presentation</vt:lpstr>
      <vt:lpstr>PowerPoint Presentation</vt:lpstr>
      <vt:lpstr>METHODOLOGY</vt:lpstr>
      <vt:lpstr>HARDWARE COMPONENTS USED </vt:lpstr>
      <vt:lpstr>STM32 Microcontroller  </vt:lpstr>
      <vt:lpstr>LCD DISPLAY</vt:lpstr>
      <vt:lpstr>L298 MOTOR DRIVER </vt:lpstr>
      <vt:lpstr>GEARED DC MOTOR</vt:lpstr>
      <vt:lpstr> FLOW CHART OF THE PROJECT</vt:lpstr>
      <vt:lpstr>DIRECTION OF ACCELEROMETER USED UNDER BRAKE PEDAL</vt:lpstr>
      <vt:lpstr>CIRCUIT OF THE PROJECT</vt:lpstr>
      <vt:lpstr>RESULTS</vt:lpstr>
      <vt:lpstr>PowerPoint Presentation</vt:lpstr>
      <vt:lpstr>BRAKE FAILURE DISPLAYED ON LCD</vt:lpstr>
      <vt:lpstr>DEMONSTRATION OF PROJECT</vt:lpstr>
      <vt:lpstr>REFERENCES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shilpa j</dc:creator>
  <cp:lastModifiedBy>hp</cp:lastModifiedBy>
  <cp:revision>123</cp:revision>
  <dcterms:created xsi:type="dcterms:W3CDTF">2019-11-01T05:15:02Z</dcterms:created>
  <dcterms:modified xsi:type="dcterms:W3CDTF">2020-08-17T07:20:14Z</dcterms:modified>
</cp:coreProperties>
</file>